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953" r:id="rId3"/>
    <p:sldId id="267" r:id="rId4"/>
    <p:sldId id="954" r:id="rId5"/>
    <p:sldId id="266" r:id="rId6"/>
    <p:sldId id="257" r:id="rId7"/>
    <p:sldId id="259" r:id="rId8"/>
    <p:sldId id="258" r:id="rId9"/>
    <p:sldId id="260" r:id="rId10"/>
    <p:sldId id="261" r:id="rId11"/>
    <p:sldId id="262" r:id="rId12"/>
    <p:sldId id="263" r:id="rId13"/>
    <p:sldId id="264" r:id="rId14"/>
    <p:sldId id="265" r:id="rId15"/>
    <p:sldId id="453" r:id="rId16"/>
    <p:sldId id="454" r:id="rId17"/>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288" y="45"/>
      </p:cViewPr>
      <p:guideLst/>
    </p:cSldViewPr>
  </p:slideViewPr>
  <p:notesTextViewPr>
    <p:cViewPr>
      <p:scale>
        <a:sx n="1" d="1"/>
        <a:sy n="1" d="1"/>
      </p:scale>
      <p:origin x="0" y="0"/>
    </p:cViewPr>
  </p:notesTextViewPr>
  <p:sorterViewPr>
    <p:cViewPr>
      <p:scale>
        <a:sx n="100" d="100"/>
        <a:sy n="100" d="100"/>
      </p:scale>
      <p:origin x="0" y="-6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de-DE" b="1" dirty="0"/>
              <a:t>MOST </a:t>
            </a:r>
            <a:r>
              <a:rPr lang="de-DE" b="1" dirty="0" err="1"/>
              <a:t>important</a:t>
            </a:r>
            <a:r>
              <a:rPr lang="de-DE" b="1" dirty="0"/>
              <a:t> </a:t>
            </a:r>
            <a:r>
              <a:rPr lang="de-DE" b="1" dirty="0" err="1"/>
              <a:t>factor</a:t>
            </a:r>
            <a:r>
              <a:rPr lang="de-DE" b="1" dirty="0"/>
              <a:t> </a:t>
            </a:r>
            <a:r>
              <a:rPr lang="de-DE" b="1" dirty="0" err="1"/>
              <a:t>for</a:t>
            </a:r>
            <a:r>
              <a:rPr lang="de-DE" b="1" dirty="0"/>
              <a:t> </a:t>
            </a:r>
            <a:r>
              <a:rPr lang="de-DE" b="1" dirty="0" err="1"/>
              <a:t>you</a:t>
            </a:r>
            <a:r>
              <a:rPr lang="de-DE" b="1" dirty="0"/>
              <a:t> in </a:t>
            </a:r>
            <a:r>
              <a:rPr lang="de-DE" b="1" dirty="0" err="1"/>
              <a:t>deciding</a:t>
            </a:r>
            <a:r>
              <a:rPr lang="de-DE" b="1" dirty="0"/>
              <a:t> </a:t>
            </a:r>
            <a:r>
              <a:rPr lang="de-DE" b="1" dirty="0" err="1"/>
              <a:t>who</a:t>
            </a:r>
            <a:r>
              <a:rPr lang="de-DE" b="1" dirty="0"/>
              <a:t> </a:t>
            </a:r>
            <a:r>
              <a:rPr lang="de-DE" b="1" dirty="0" err="1"/>
              <a:t>to</a:t>
            </a:r>
            <a:r>
              <a:rPr lang="de-DE" b="1" dirty="0"/>
              <a:t> vote </a:t>
            </a:r>
            <a:r>
              <a:rPr lang="de-DE" b="1" dirty="0" err="1"/>
              <a:t>for</a:t>
            </a:r>
            <a:r>
              <a:rPr lang="de-DE" b="1" dirty="0"/>
              <a:t>?</a:t>
            </a: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Tabelle5!$B$4</c:f>
              <c:strCache>
                <c:ptCount val="1"/>
                <c:pt idx="0">
                  <c:v>Total</c:v>
                </c:pt>
              </c:strCache>
            </c:strRef>
          </c:tx>
          <c:spPr>
            <a:solidFill>
              <a:schemeClr val="tx1"/>
            </a:solidFill>
            <a:ln>
              <a:noFill/>
            </a:ln>
            <a:effectLst/>
          </c:spPr>
          <c:invertIfNegative val="0"/>
          <c:cat>
            <c:strRef>
              <c:f>Tabelle5!$A$5:$A$9</c:f>
              <c:strCache>
                <c:ptCount val="5"/>
                <c:pt idx="0">
                  <c:v>Cost of living</c:v>
                </c:pt>
                <c:pt idx="1">
                  <c:v>Democratic values and norms</c:v>
                </c:pt>
                <c:pt idx="2">
                  <c:v>Immigration</c:v>
                </c:pt>
                <c:pt idx="3">
                  <c:v>Crime</c:v>
                </c:pt>
                <c:pt idx="4">
                  <c:v>Skipped</c:v>
                </c:pt>
              </c:strCache>
            </c:strRef>
          </c:cat>
          <c:val>
            <c:numRef>
              <c:f>Tabelle5!$B$5:$B$9</c:f>
              <c:numCache>
                <c:formatCode>General</c:formatCode>
                <c:ptCount val="5"/>
                <c:pt idx="0">
                  <c:v>47</c:v>
                </c:pt>
                <c:pt idx="1">
                  <c:v>22</c:v>
                </c:pt>
                <c:pt idx="2">
                  <c:v>12</c:v>
                </c:pt>
                <c:pt idx="3">
                  <c:v>11</c:v>
                </c:pt>
                <c:pt idx="4">
                  <c:v>3</c:v>
                </c:pt>
              </c:numCache>
            </c:numRef>
          </c:val>
          <c:extLst>
            <c:ext xmlns:c16="http://schemas.microsoft.com/office/drawing/2014/chart" uri="{C3380CC4-5D6E-409C-BE32-E72D297353CC}">
              <c16:uniqueId val="{00000000-E3D6-4C62-93B9-BEE32B08C310}"/>
            </c:ext>
          </c:extLst>
        </c:ser>
        <c:ser>
          <c:idx val="2"/>
          <c:order val="1"/>
          <c:tx>
            <c:strRef>
              <c:f>Tabelle5!$D$4</c:f>
              <c:strCache>
                <c:ptCount val="1"/>
                <c:pt idx="0">
                  <c:v>Rep</c:v>
                </c:pt>
              </c:strCache>
            </c:strRef>
          </c:tx>
          <c:spPr>
            <a:solidFill>
              <a:srgbClr val="FF0000"/>
            </a:solidFill>
            <a:ln>
              <a:noFill/>
            </a:ln>
            <a:effectLst/>
          </c:spPr>
          <c:invertIfNegative val="0"/>
          <c:cat>
            <c:strRef>
              <c:f>Tabelle5!$A$5:$A$9</c:f>
              <c:strCache>
                <c:ptCount val="5"/>
                <c:pt idx="0">
                  <c:v>Cost of living</c:v>
                </c:pt>
                <c:pt idx="1">
                  <c:v>Democratic values and norms</c:v>
                </c:pt>
                <c:pt idx="2">
                  <c:v>Immigration</c:v>
                </c:pt>
                <c:pt idx="3">
                  <c:v>Crime</c:v>
                </c:pt>
                <c:pt idx="4">
                  <c:v>Skipped</c:v>
                </c:pt>
              </c:strCache>
            </c:strRef>
          </c:cat>
          <c:val>
            <c:numRef>
              <c:f>Tabelle5!$D$5:$D$9</c:f>
              <c:numCache>
                <c:formatCode>General</c:formatCode>
                <c:ptCount val="5"/>
                <c:pt idx="0">
                  <c:v>49</c:v>
                </c:pt>
                <c:pt idx="1">
                  <c:v>12</c:v>
                </c:pt>
                <c:pt idx="2">
                  <c:v>20</c:v>
                </c:pt>
                <c:pt idx="3">
                  <c:v>8</c:v>
                </c:pt>
                <c:pt idx="4">
                  <c:v>11</c:v>
                </c:pt>
              </c:numCache>
            </c:numRef>
          </c:val>
          <c:extLst>
            <c:ext xmlns:c16="http://schemas.microsoft.com/office/drawing/2014/chart" uri="{C3380CC4-5D6E-409C-BE32-E72D297353CC}">
              <c16:uniqueId val="{00000001-E3D6-4C62-93B9-BEE32B08C310}"/>
            </c:ext>
          </c:extLst>
        </c:ser>
        <c:ser>
          <c:idx val="3"/>
          <c:order val="2"/>
          <c:tx>
            <c:strRef>
              <c:f>Tabelle5!$E$4</c:f>
              <c:strCache>
                <c:ptCount val="1"/>
                <c:pt idx="0">
                  <c:v>Dem</c:v>
                </c:pt>
              </c:strCache>
            </c:strRef>
          </c:tx>
          <c:spPr>
            <a:solidFill>
              <a:schemeClr val="accent1">
                <a:lumMod val="60000"/>
                <a:lumOff val="40000"/>
              </a:schemeClr>
            </a:solidFill>
            <a:ln>
              <a:noFill/>
            </a:ln>
            <a:effectLst/>
          </c:spPr>
          <c:invertIfNegative val="0"/>
          <c:cat>
            <c:strRef>
              <c:f>Tabelle5!$A$5:$A$9</c:f>
              <c:strCache>
                <c:ptCount val="5"/>
                <c:pt idx="0">
                  <c:v>Cost of living</c:v>
                </c:pt>
                <c:pt idx="1">
                  <c:v>Democratic values and norms</c:v>
                </c:pt>
                <c:pt idx="2">
                  <c:v>Immigration</c:v>
                </c:pt>
                <c:pt idx="3">
                  <c:v>Crime</c:v>
                </c:pt>
                <c:pt idx="4">
                  <c:v>Skipped</c:v>
                </c:pt>
              </c:strCache>
            </c:strRef>
          </c:cat>
          <c:val>
            <c:numRef>
              <c:f>Tabelle5!$E$5:$E$9</c:f>
              <c:numCache>
                <c:formatCode>General</c:formatCode>
                <c:ptCount val="5"/>
                <c:pt idx="0">
                  <c:v>43</c:v>
                </c:pt>
                <c:pt idx="1">
                  <c:v>42</c:v>
                </c:pt>
                <c:pt idx="2">
                  <c:v>8</c:v>
                </c:pt>
                <c:pt idx="3">
                  <c:v>3</c:v>
                </c:pt>
                <c:pt idx="4">
                  <c:v>4</c:v>
                </c:pt>
              </c:numCache>
            </c:numRef>
          </c:val>
          <c:extLst>
            <c:ext xmlns:c16="http://schemas.microsoft.com/office/drawing/2014/chart" uri="{C3380CC4-5D6E-409C-BE32-E72D297353CC}">
              <c16:uniqueId val="{00000002-E3D6-4C62-93B9-BEE32B08C310}"/>
            </c:ext>
          </c:extLst>
        </c:ser>
        <c:ser>
          <c:idx val="4"/>
          <c:order val="3"/>
          <c:tx>
            <c:strRef>
              <c:f>Tabelle5!$F$4</c:f>
              <c:strCache>
                <c:ptCount val="1"/>
                <c:pt idx="0">
                  <c:v>Ind/Other</c:v>
                </c:pt>
              </c:strCache>
            </c:strRef>
          </c:tx>
          <c:spPr>
            <a:solidFill>
              <a:schemeClr val="bg2">
                <a:lumMod val="90000"/>
              </a:schemeClr>
            </a:solidFill>
            <a:ln>
              <a:noFill/>
            </a:ln>
            <a:effectLst/>
          </c:spPr>
          <c:invertIfNegative val="0"/>
          <c:cat>
            <c:strRef>
              <c:f>Tabelle5!$A$5:$A$9</c:f>
              <c:strCache>
                <c:ptCount val="5"/>
                <c:pt idx="0">
                  <c:v>Cost of living</c:v>
                </c:pt>
                <c:pt idx="1">
                  <c:v>Democratic values and norms</c:v>
                </c:pt>
                <c:pt idx="2">
                  <c:v>Immigration</c:v>
                </c:pt>
                <c:pt idx="3">
                  <c:v>Crime</c:v>
                </c:pt>
                <c:pt idx="4">
                  <c:v>Skipped</c:v>
                </c:pt>
              </c:strCache>
            </c:strRef>
          </c:cat>
          <c:val>
            <c:numRef>
              <c:f>Tabelle5!$F$5:$F$9</c:f>
              <c:numCache>
                <c:formatCode>General</c:formatCode>
                <c:ptCount val="5"/>
                <c:pt idx="0">
                  <c:v>50</c:v>
                </c:pt>
                <c:pt idx="1">
                  <c:v>16</c:v>
                </c:pt>
                <c:pt idx="2">
                  <c:v>9</c:v>
                </c:pt>
                <c:pt idx="3">
                  <c:v>3</c:v>
                </c:pt>
                <c:pt idx="4">
                  <c:v>16</c:v>
                </c:pt>
              </c:numCache>
            </c:numRef>
          </c:val>
          <c:extLst>
            <c:ext xmlns:c16="http://schemas.microsoft.com/office/drawing/2014/chart" uri="{C3380CC4-5D6E-409C-BE32-E72D297353CC}">
              <c16:uniqueId val="{00000003-E3D6-4C62-93B9-BEE32B08C310}"/>
            </c:ext>
          </c:extLst>
        </c:ser>
        <c:dLbls>
          <c:showLegendKey val="0"/>
          <c:showVal val="0"/>
          <c:showCatName val="0"/>
          <c:showSerName val="0"/>
          <c:showPercent val="0"/>
          <c:showBubbleSize val="0"/>
        </c:dLbls>
        <c:gapWidth val="219"/>
        <c:overlap val="-27"/>
        <c:axId val="86554111"/>
        <c:axId val="86554527"/>
      </c:barChart>
      <c:catAx>
        <c:axId val="86554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crossAx val="86554527"/>
        <c:crosses val="autoZero"/>
        <c:auto val="1"/>
        <c:lblAlgn val="ctr"/>
        <c:lblOffset val="100"/>
        <c:noMultiLvlLbl val="0"/>
      </c:catAx>
      <c:valAx>
        <c:axId val="86554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crossAx val="8655411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de-D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de-DE" b="1" dirty="0"/>
              <a:t>Media </a:t>
            </a:r>
            <a:r>
              <a:rPr lang="de-DE" b="1" dirty="0" err="1"/>
              <a:t>rating</a:t>
            </a:r>
            <a:r>
              <a:rPr lang="de-DE" b="1" dirty="0"/>
              <a:t> on </a:t>
            </a:r>
            <a:r>
              <a:rPr lang="de-DE" b="1" dirty="0" err="1"/>
              <a:t>inflation</a:t>
            </a:r>
            <a:r>
              <a:rPr lang="de-DE" b="1" dirty="0"/>
              <a:t>/</a:t>
            </a:r>
            <a:r>
              <a:rPr lang="de-DE" b="1" dirty="0" err="1"/>
              <a:t>prices</a:t>
            </a:r>
            <a:endParaRPr lang="de-DE" b="1" dirty="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0.11278220255653884"/>
          <c:y val="0.21113888888888893"/>
          <c:w val="0.85287659783677483"/>
          <c:h val="0.64758434343434335"/>
        </c:manualLayout>
      </c:layout>
      <c:lineChart>
        <c:grouping val="standard"/>
        <c:varyColors val="0"/>
        <c:ser>
          <c:idx val="0"/>
          <c:order val="0"/>
          <c:tx>
            <c:strRef>
              <c:f>Tabelle2!$I$4</c:f>
              <c:strCache>
                <c:ptCount val="1"/>
                <c:pt idx="0">
                  <c:v>Donald Trump</c:v>
                </c:pt>
              </c:strCache>
            </c:strRef>
          </c:tx>
          <c:spPr>
            <a:ln w="28575" cap="rnd">
              <a:solidFill>
                <a:schemeClr val="accent1"/>
              </a:solidFill>
              <a:round/>
            </a:ln>
            <a:effectLst/>
          </c:spPr>
          <c:marker>
            <c:symbol val="none"/>
          </c:marker>
          <c:cat>
            <c:strRef>
              <c:f>Tabelle2!$J$3:$K$3</c:f>
              <c:strCache>
                <c:ptCount val="2"/>
                <c:pt idx="0">
                  <c:v>1-12/2025</c:v>
                </c:pt>
                <c:pt idx="1">
                  <c:v>1-10/2026</c:v>
                </c:pt>
              </c:strCache>
            </c:strRef>
          </c:cat>
          <c:val>
            <c:numRef>
              <c:f>Tabelle2!$J$4:$K$4</c:f>
              <c:numCache>
                <c:formatCode>General</c:formatCode>
                <c:ptCount val="2"/>
                <c:pt idx="0">
                  <c:v>-7.6899999999999996E-2</c:v>
                </c:pt>
                <c:pt idx="1">
                  <c:v>-0.1012</c:v>
                </c:pt>
              </c:numCache>
            </c:numRef>
          </c:val>
          <c:smooth val="0"/>
          <c:extLst>
            <c:ext xmlns:c16="http://schemas.microsoft.com/office/drawing/2014/chart" uri="{C3380CC4-5D6E-409C-BE32-E72D297353CC}">
              <c16:uniqueId val="{00000000-A533-4E64-BB85-214056BC1C6E}"/>
            </c:ext>
          </c:extLst>
        </c:ser>
        <c:ser>
          <c:idx val="1"/>
          <c:order val="1"/>
          <c:tx>
            <c:strRef>
              <c:f>Tabelle2!$I$5</c:f>
              <c:strCache>
                <c:ptCount val="1"/>
                <c:pt idx="0">
                  <c:v>White House/Trump Administration</c:v>
                </c:pt>
              </c:strCache>
            </c:strRef>
          </c:tx>
          <c:spPr>
            <a:ln w="28575" cap="rnd">
              <a:solidFill>
                <a:schemeClr val="accent2"/>
              </a:solidFill>
              <a:round/>
            </a:ln>
            <a:effectLst/>
          </c:spPr>
          <c:marker>
            <c:symbol val="none"/>
          </c:marker>
          <c:cat>
            <c:strRef>
              <c:f>Tabelle2!$J$3:$K$3</c:f>
              <c:strCache>
                <c:ptCount val="2"/>
                <c:pt idx="0">
                  <c:v>1-12/2025</c:v>
                </c:pt>
                <c:pt idx="1">
                  <c:v>1-10/2026</c:v>
                </c:pt>
              </c:strCache>
            </c:strRef>
          </c:cat>
          <c:val>
            <c:numRef>
              <c:f>Tabelle2!$J$5:$K$5</c:f>
              <c:numCache>
                <c:formatCode>General</c:formatCode>
                <c:ptCount val="2"/>
                <c:pt idx="0">
                  <c:v>7.0099999999999996E-2</c:v>
                </c:pt>
                <c:pt idx="1">
                  <c:v>-0.115</c:v>
                </c:pt>
              </c:numCache>
            </c:numRef>
          </c:val>
          <c:smooth val="0"/>
          <c:extLst>
            <c:ext xmlns:c16="http://schemas.microsoft.com/office/drawing/2014/chart" uri="{C3380CC4-5D6E-409C-BE32-E72D297353CC}">
              <c16:uniqueId val="{00000001-A533-4E64-BB85-214056BC1C6E}"/>
            </c:ext>
          </c:extLst>
        </c:ser>
        <c:dLbls>
          <c:showLegendKey val="0"/>
          <c:showVal val="0"/>
          <c:showCatName val="0"/>
          <c:showSerName val="0"/>
          <c:showPercent val="0"/>
          <c:showBubbleSize val="0"/>
        </c:dLbls>
        <c:smooth val="0"/>
        <c:axId val="1826343647"/>
        <c:axId val="1829578447"/>
      </c:lineChart>
      <c:catAx>
        <c:axId val="1826343647"/>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crossAx val="1829578447"/>
        <c:crosses val="autoZero"/>
        <c:auto val="1"/>
        <c:lblAlgn val="ctr"/>
        <c:lblOffset val="100"/>
        <c:noMultiLvlLbl val="0"/>
      </c:catAx>
      <c:valAx>
        <c:axId val="182957844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crossAx val="1826343647"/>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sz="1000"/>
      </a:pPr>
      <a:endParaRPr lang="de-D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b="1" dirty="0"/>
              <a:t>Tone </a:t>
            </a:r>
            <a:r>
              <a:rPr lang="de-DE" b="1" dirty="0" err="1"/>
              <a:t>of</a:t>
            </a:r>
            <a:r>
              <a:rPr lang="de-DE" b="1" dirty="0"/>
              <a:t> </a:t>
            </a:r>
            <a:r>
              <a:rPr lang="de-DE" b="1" dirty="0" err="1"/>
              <a:t>coverage</a:t>
            </a:r>
            <a:r>
              <a:rPr lang="de-DE" b="1" dirty="0"/>
              <a:t>: </a:t>
            </a:r>
            <a:r>
              <a:rPr lang="de-DE" b="1" dirty="0" err="1"/>
              <a:t>state</a:t>
            </a:r>
            <a:r>
              <a:rPr lang="de-DE" b="1" dirty="0"/>
              <a:t> </a:t>
            </a:r>
            <a:r>
              <a:rPr lang="de-DE" b="1" dirty="0" err="1"/>
              <a:t>of</a:t>
            </a:r>
            <a:r>
              <a:rPr lang="de-DE" b="1" dirty="0"/>
              <a:t> </a:t>
            </a:r>
            <a:r>
              <a:rPr lang="de-DE" b="1" dirty="0" err="1"/>
              <a:t>the</a:t>
            </a:r>
            <a:r>
              <a:rPr lang="de-DE" b="1" dirty="0"/>
              <a:t> </a:t>
            </a:r>
            <a:r>
              <a:rPr lang="de-DE" b="1" dirty="0" err="1"/>
              <a:t>economy</a:t>
            </a:r>
            <a:endParaRPr lang="de-DE"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0"/>
          <c:order val="0"/>
          <c:tx>
            <c:strRef>
              <c:f>Tabelle3!$K$8</c:f>
              <c:strCache>
                <c:ptCount val="1"/>
                <c:pt idx="0">
                  <c:v>CBS</c:v>
                </c:pt>
              </c:strCache>
            </c:strRef>
          </c:tx>
          <c:spPr>
            <a:ln w="28575" cap="rnd">
              <a:solidFill>
                <a:schemeClr val="accent1"/>
              </a:solidFill>
              <a:round/>
            </a:ln>
            <a:effectLst/>
          </c:spPr>
          <c:marker>
            <c:symbol val="none"/>
          </c:marker>
          <c:cat>
            <c:strRef>
              <c:f>Tabelle3!$J$9:$J$16</c:f>
              <c:strCache>
                <c:ptCount val="8"/>
                <c:pt idx="0">
                  <c:v>2025 Q1</c:v>
                </c:pt>
                <c:pt idx="1">
                  <c:v>2025 Q2</c:v>
                </c:pt>
                <c:pt idx="2">
                  <c:v>2025 Q3</c:v>
                </c:pt>
                <c:pt idx="3">
                  <c:v>2025 Q4</c:v>
                </c:pt>
                <c:pt idx="4">
                  <c:v>2026 Q1</c:v>
                </c:pt>
                <c:pt idx="5">
                  <c:v>2026 Q2</c:v>
                </c:pt>
                <c:pt idx="6">
                  <c:v>2026 Q3</c:v>
                </c:pt>
                <c:pt idx="7">
                  <c:v>2026 Q4</c:v>
                </c:pt>
              </c:strCache>
            </c:strRef>
          </c:cat>
          <c:val>
            <c:numRef>
              <c:f>Tabelle3!$K$9:$K$16</c:f>
              <c:numCache>
                <c:formatCode>General</c:formatCode>
                <c:ptCount val="8"/>
                <c:pt idx="0">
                  <c:v>-39.285714285714292</c:v>
                </c:pt>
                <c:pt idx="1">
                  <c:v>-44.827586206896555</c:v>
                </c:pt>
                <c:pt idx="2">
                  <c:v>-31.25</c:v>
                </c:pt>
                <c:pt idx="3">
                  <c:v>-57.142857142857139</c:v>
                </c:pt>
                <c:pt idx="4">
                  <c:v>-70.666666666666671</c:v>
                </c:pt>
                <c:pt idx="5">
                  <c:v>-63.157894736842103</c:v>
                </c:pt>
                <c:pt idx="6">
                  <c:v>-72.058823529411768</c:v>
                </c:pt>
                <c:pt idx="7">
                  <c:v>-78.94736842105263</c:v>
                </c:pt>
              </c:numCache>
            </c:numRef>
          </c:val>
          <c:smooth val="0"/>
          <c:extLst>
            <c:ext xmlns:c16="http://schemas.microsoft.com/office/drawing/2014/chart" uri="{C3380CC4-5D6E-409C-BE32-E72D297353CC}">
              <c16:uniqueId val="{00000000-5C8F-4C8F-8666-DF808C0EB5A8}"/>
            </c:ext>
          </c:extLst>
        </c:ser>
        <c:ser>
          <c:idx val="1"/>
          <c:order val="1"/>
          <c:tx>
            <c:strRef>
              <c:f>Tabelle3!$L$8</c:f>
              <c:strCache>
                <c:ptCount val="1"/>
                <c:pt idx="0">
                  <c:v>Fox</c:v>
                </c:pt>
              </c:strCache>
            </c:strRef>
          </c:tx>
          <c:spPr>
            <a:ln w="28575" cap="rnd">
              <a:solidFill>
                <a:schemeClr val="accent2"/>
              </a:solidFill>
              <a:round/>
            </a:ln>
            <a:effectLst/>
          </c:spPr>
          <c:marker>
            <c:symbol val="none"/>
          </c:marker>
          <c:cat>
            <c:strRef>
              <c:f>Tabelle3!$J$9:$J$16</c:f>
              <c:strCache>
                <c:ptCount val="8"/>
                <c:pt idx="0">
                  <c:v>2025 Q1</c:v>
                </c:pt>
                <c:pt idx="1">
                  <c:v>2025 Q2</c:v>
                </c:pt>
                <c:pt idx="2">
                  <c:v>2025 Q3</c:v>
                </c:pt>
                <c:pt idx="3">
                  <c:v>2025 Q4</c:v>
                </c:pt>
                <c:pt idx="4">
                  <c:v>2026 Q1</c:v>
                </c:pt>
                <c:pt idx="5">
                  <c:v>2026 Q2</c:v>
                </c:pt>
                <c:pt idx="6">
                  <c:v>2026 Q3</c:v>
                </c:pt>
                <c:pt idx="7">
                  <c:v>2026 Q4</c:v>
                </c:pt>
              </c:strCache>
            </c:strRef>
          </c:cat>
          <c:val>
            <c:numRef>
              <c:f>Tabelle3!$L$9:$L$16</c:f>
              <c:numCache>
                <c:formatCode>General</c:formatCode>
                <c:ptCount val="8"/>
                <c:pt idx="0">
                  <c:v>-14.792899408284022</c:v>
                </c:pt>
                <c:pt idx="1">
                  <c:v>-15.270935960591137</c:v>
                </c:pt>
                <c:pt idx="2">
                  <c:v>-7.9470198675496704</c:v>
                </c:pt>
                <c:pt idx="3">
                  <c:v>18.461538461538463</c:v>
                </c:pt>
                <c:pt idx="4">
                  <c:v>-11.004784688995217</c:v>
                </c:pt>
                <c:pt idx="5">
                  <c:v>-35.856573705179287</c:v>
                </c:pt>
                <c:pt idx="6">
                  <c:v>-34.686346863468628</c:v>
                </c:pt>
                <c:pt idx="7">
                  <c:v>-47.142857142857139</c:v>
                </c:pt>
              </c:numCache>
            </c:numRef>
          </c:val>
          <c:smooth val="0"/>
          <c:extLst>
            <c:ext xmlns:c16="http://schemas.microsoft.com/office/drawing/2014/chart" uri="{C3380CC4-5D6E-409C-BE32-E72D297353CC}">
              <c16:uniqueId val="{00000001-5C8F-4C8F-8666-DF808C0EB5A8}"/>
            </c:ext>
          </c:extLst>
        </c:ser>
        <c:dLbls>
          <c:showLegendKey val="0"/>
          <c:showVal val="0"/>
          <c:showCatName val="0"/>
          <c:showSerName val="0"/>
          <c:showPercent val="0"/>
          <c:showBubbleSize val="0"/>
        </c:dLbls>
        <c:smooth val="0"/>
        <c:axId val="1765146319"/>
        <c:axId val="1734342543"/>
      </c:lineChart>
      <c:catAx>
        <c:axId val="1765146319"/>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734342543"/>
        <c:crosses val="autoZero"/>
        <c:auto val="1"/>
        <c:lblAlgn val="ctr"/>
        <c:lblOffset val="100"/>
        <c:noMultiLvlLbl val="0"/>
      </c:catAx>
      <c:valAx>
        <c:axId val="17343425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1765146319"/>
        <c:crosses val="autoZero"/>
        <c:crossBetween val="between"/>
      </c:valAx>
      <c:spPr>
        <a:gradFill>
          <a:gsLst>
            <a:gs pos="0">
              <a:srgbClr val="92D050">
                <a:alpha val="45000"/>
              </a:srgbClr>
            </a:gs>
            <a:gs pos="32000">
              <a:srgbClr val="E7E6E6"/>
            </a:gs>
            <a:gs pos="33000">
              <a:srgbClr val="E7E6E6"/>
            </a:gs>
            <a:gs pos="100000">
              <a:srgbClr val="FF0000">
                <a:alpha val="47000"/>
              </a:srgbClr>
            </a:gs>
          </a:gsLst>
          <a:lin ang="5400000" scaled="1"/>
        </a:gra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ysClr val="window" lastClr="FFFFFF"/>
    </a:solidFill>
    <a:ln>
      <a:noFill/>
    </a:ln>
    <a:effectLst/>
  </c:spPr>
  <c:txPr>
    <a:bodyPr/>
    <a:lstStyle/>
    <a:p>
      <a:pPr>
        <a:defRPr/>
      </a:pPr>
      <a:endParaRPr lang="de-D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96728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96C2E03-4270-4B48-B7C4-62DF23ECE8FF}" type="slidenum">
              <a:rPr lang="de-DE" smtClean="0"/>
              <a:t>16</a:t>
            </a:fld>
            <a:endParaRPr lang="de-DE"/>
          </a:p>
        </p:txBody>
      </p:sp>
    </p:spTree>
    <p:extLst>
      <p:ext uri="{BB962C8B-B14F-4D97-AF65-F5344CB8AC3E}">
        <p14:creationId xmlns:p14="http://schemas.microsoft.com/office/powerpoint/2010/main" val="430779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7C2520-088E-4FB1-8AD7-F3D77F464B8E}"/>
              </a:ext>
            </a:extLst>
          </p:cNvPr>
          <p:cNvSpPr>
            <a:spLocks noGrp="1"/>
          </p:cNvSpPr>
          <p:nvPr>
            <p:ph type="ctrTitle"/>
          </p:nvPr>
        </p:nvSpPr>
        <p:spPr>
          <a:xfrm>
            <a:off x="1524000" y="1122363"/>
            <a:ext cx="9144000" cy="2387600"/>
          </a:xfrm>
        </p:spPr>
        <p:txBody>
          <a:bodyPr anchor="b"/>
          <a:lstStyle>
            <a:lvl1pPr algn="ctr">
              <a:buNone/>
              <a:defRPr sz="6000"/>
            </a:lvl1pPr>
          </a:lstStyle>
          <a:p>
            <a:r>
              <a:t>Mastertitelformat bearbeiten</a:t>
            </a:r>
          </a:p>
        </p:txBody>
      </p:sp>
      <p:sp>
        <p:nvSpPr>
          <p:cNvPr id="3" name="Untertitel 2">
            <a:extLst>
              <a:ext uri="{FF2B5EF4-FFF2-40B4-BE49-F238E27FC236}">
                <a16:creationId xmlns:a16="http://schemas.microsoft.com/office/drawing/2014/main" id="{B6162DCB-EB32-4D84-BE36-16C18AC310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Master-Untertitelformat bearbeiten</a:t>
            </a:r>
          </a:p>
        </p:txBody>
      </p:sp>
      <p:sp>
        <p:nvSpPr>
          <p:cNvPr id="4" name="Datumsplatzhalter 3">
            <a:extLst>
              <a:ext uri="{FF2B5EF4-FFF2-40B4-BE49-F238E27FC236}">
                <a16:creationId xmlns:a16="http://schemas.microsoft.com/office/drawing/2014/main" id="{AC0FDEFC-7ABA-4DE5-9256-BB95CD0EB109}"/>
              </a:ext>
            </a:extLst>
          </p:cNvPr>
          <p:cNvSpPr>
            <a:spLocks noGrp="1"/>
          </p:cNvSpPr>
          <p:nvPr>
            <p:ph type="dt" idx="10"/>
          </p:nvPr>
        </p:nvSpPr>
        <p:spPr/>
        <p:txBody>
          <a:bodyPr/>
          <a:lstStyle/>
          <a:p>
            <a:fld id="{7E0FC75D-418D-42D5-8AB7-8371C8E09202}" type="datetimeFigureOut">
              <a:t>28.10.2026</a:t>
            </a:fld>
            <a:endParaRPr/>
          </a:p>
        </p:txBody>
      </p:sp>
      <p:sp>
        <p:nvSpPr>
          <p:cNvPr id="5" name="Fußzeilenplatzhalter 4">
            <a:extLst>
              <a:ext uri="{FF2B5EF4-FFF2-40B4-BE49-F238E27FC236}">
                <a16:creationId xmlns:a16="http://schemas.microsoft.com/office/drawing/2014/main" id="{B8AE09D7-77DD-4734-BC8A-1146864B71E7}"/>
              </a:ext>
            </a:extLst>
          </p:cNvPr>
          <p:cNvSpPr>
            <a:spLocks noGrp="1"/>
          </p:cNvSpPr>
          <p:nvPr>
            <p:ph type="ftr" idx="11"/>
          </p:nvPr>
        </p:nvSpPr>
        <p:spPr/>
        <p:txBody>
          <a:bodyPr/>
          <a:lstStyle/>
          <a:p>
            <a:endParaRPr/>
          </a:p>
        </p:txBody>
      </p:sp>
      <p:sp>
        <p:nvSpPr>
          <p:cNvPr id="6" name="Foliennummernplatzhalter 5">
            <a:extLst>
              <a:ext uri="{FF2B5EF4-FFF2-40B4-BE49-F238E27FC236}">
                <a16:creationId xmlns:a16="http://schemas.microsoft.com/office/drawing/2014/main" id="{9AE4F5F9-449E-4839-86AF-5117E3D78453}"/>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FE0ED3-499C-4588-9C20-927FAB96A79E}"/>
              </a:ext>
            </a:extLst>
          </p:cNvPr>
          <p:cNvSpPr>
            <a:spLocks noGrp="1"/>
          </p:cNvSpPr>
          <p:nvPr>
            <p:ph type="title"/>
          </p:nvPr>
        </p:nvSpPr>
        <p:spPr/>
        <p:txBody>
          <a:bodyPr/>
          <a:lstStyle/>
          <a:p>
            <a:r>
              <a:t>Mastertitelformat bearbeiten</a:t>
            </a:r>
          </a:p>
        </p:txBody>
      </p:sp>
      <p:sp>
        <p:nvSpPr>
          <p:cNvPr id="3" name="Inhaltsplatzhalter 2">
            <a:extLst>
              <a:ext uri="{FF2B5EF4-FFF2-40B4-BE49-F238E27FC236}">
                <a16:creationId xmlns:a16="http://schemas.microsoft.com/office/drawing/2014/main" id="{A6403674-FD7E-4710-84B2-84BF6A2DDE40}"/>
              </a:ext>
            </a:extLst>
          </p:cNvPr>
          <p:cNvSpPr>
            <a:spLocks noGrp="1"/>
          </p:cNvSpPr>
          <p:nvPr>
            <p:ph idx="1"/>
          </p:nvPr>
        </p:nvSpPr>
        <p:spPr/>
        <p:txBody>
          <a:bodyPr/>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4" name="Datumsplatzhalter 3">
            <a:extLst>
              <a:ext uri="{FF2B5EF4-FFF2-40B4-BE49-F238E27FC236}">
                <a16:creationId xmlns:a16="http://schemas.microsoft.com/office/drawing/2014/main" id="{A7423034-73CC-45A1-98ED-82D0922AFE65}"/>
              </a:ext>
            </a:extLst>
          </p:cNvPr>
          <p:cNvSpPr>
            <a:spLocks noGrp="1"/>
          </p:cNvSpPr>
          <p:nvPr>
            <p:ph type="dt" idx="10"/>
          </p:nvPr>
        </p:nvSpPr>
        <p:spPr/>
        <p:txBody>
          <a:bodyPr/>
          <a:lstStyle/>
          <a:p>
            <a:fld id="{7E0FC75D-418D-42D5-8AB7-8371C8E09202}" type="datetimeFigureOut">
              <a:t>28.10.2026</a:t>
            </a:fld>
            <a:endParaRPr/>
          </a:p>
        </p:txBody>
      </p:sp>
      <p:sp>
        <p:nvSpPr>
          <p:cNvPr id="5" name="Fußzeilenplatzhalter 4">
            <a:extLst>
              <a:ext uri="{FF2B5EF4-FFF2-40B4-BE49-F238E27FC236}">
                <a16:creationId xmlns:a16="http://schemas.microsoft.com/office/drawing/2014/main" id="{A8AF2D86-4774-4C9B-A9DB-5793C0B7441E}"/>
              </a:ext>
            </a:extLst>
          </p:cNvPr>
          <p:cNvSpPr>
            <a:spLocks noGrp="1"/>
          </p:cNvSpPr>
          <p:nvPr>
            <p:ph type="ftr" idx="11"/>
          </p:nvPr>
        </p:nvSpPr>
        <p:spPr/>
        <p:txBody>
          <a:bodyPr/>
          <a:lstStyle/>
          <a:p>
            <a:endParaRPr/>
          </a:p>
        </p:txBody>
      </p:sp>
      <p:sp>
        <p:nvSpPr>
          <p:cNvPr id="6" name="Foliennummernplatzhalter 5">
            <a:extLst>
              <a:ext uri="{FF2B5EF4-FFF2-40B4-BE49-F238E27FC236}">
                <a16:creationId xmlns:a16="http://schemas.microsoft.com/office/drawing/2014/main" id="{8AE175F7-A590-4E2A-9E4F-7CBB0B2D3028}"/>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D6C572-3CC4-4F9D-BC57-A9788D32BF44}"/>
              </a:ext>
            </a:extLst>
          </p:cNvPr>
          <p:cNvSpPr>
            <a:spLocks noGrp="1"/>
          </p:cNvSpPr>
          <p:nvPr>
            <p:ph type="title"/>
          </p:nvPr>
        </p:nvSpPr>
        <p:spPr>
          <a:xfrm>
            <a:off x="831850" y="1709738"/>
            <a:ext cx="10515600" cy="2852737"/>
          </a:xfrm>
        </p:spPr>
        <p:txBody>
          <a:bodyPr anchor="b"/>
          <a:lstStyle>
            <a:lvl1pPr>
              <a:buNone/>
              <a:defRPr sz="6000"/>
            </a:lvl1pPr>
          </a:lstStyle>
          <a:p>
            <a:r>
              <a:t>Mastertitelformat bearbeiten</a:t>
            </a:r>
          </a:p>
        </p:txBody>
      </p:sp>
      <p:sp>
        <p:nvSpPr>
          <p:cNvPr id="3" name="Textplatzhalter 2">
            <a:extLst>
              <a:ext uri="{FF2B5EF4-FFF2-40B4-BE49-F238E27FC236}">
                <a16:creationId xmlns:a16="http://schemas.microsoft.com/office/drawing/2014/main" id="{DCF260CA-4A94-4174-AF2B-ABE8970F67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Mastertextformat bearbeiten</a:t>
            </a:r>
          </a:p>
        </p:txBody>
      </p:sp>
      <p:sp>
        <p:nvSpPr>
          <p:cNvPr id="4" name="Datumsplatzhalter 3">
            <a:extLst>
              <a:ext uri="{FF2B5EF4-FFF2-40B4-BE49-F238E27FC236}">
                <a16:creationId xmlns:a16="http://schemas.microsoft.com/office/drawing/2014/main" id="{73E85A6D-FD40-4730-8128-4CF13B291CA7}"/>
              </a:ext>
            </a:extLst>
          </p:cNvPr>
          <p:cNvSpPr>
            <a:spLocks noGrp="1"/>
          </p:cNvSpPr>
          <p:nvPr>
            <p:ph type="dt" idx="10"/>
          </p:nvPr>
        </p:nvSpPr>
        <p:spPr/>
        <p:txBody>
          <a:bodyPr/>
          <a:lstStyle/>
          <a:p>
            <a:fld id="{7E0FC75D-418D-42D5-8AB7-8371C8E09202}" type="datetimeFigureOut">
              <a:t>28.10.2026</a:t>
            </a:fld>
            <a:endParaRPr/>
          </a:p>
        </p:txBody>
      </p:sp>
      <p:sp>
        <p:nvSpPr>
          <p:cNvPr id="5" name="Fußzeilenplatzhalter 4">
            <a:extLst>
              <a:ext uri="{FF2B5EF4-FFF2-40B4-BE49-F238E27FC236}">
                <a16:creationId xmlns:a16="http://schemas.microsoft.com/office/drawing/2014/main" id="{E60C87D0-2D16-425A-9F58-BA954C72461C}"/>
              </a:ext>
            </a:extLst>
          </p:cNvPr>
          <p:cNvSpPr>
            <a:spLocks noGrp="1"/>
          </p:cNvSpPr>
          <p:nvPr>
            <p:ph type="ftr" idx="11"/>
          </p:nvPr>
        </p:nvSpPr>
        <p:spPr/>
        <p:txBody>
          <a:bodyPr/>
          <a:lstStyle/>
          <a:p>
            <a:endParaRPr/>
          </a:p>
        </p:txBody>
      </p:sp>
      <p:sp>
        <p:nvSpPr>
          <p:cNvPr id="6" name="Foliennummernplatzhalter 5">
            <a:extLst>
              <a:ext uri="{FF2B5EF4-FFF2-40B4-BE49-F238E27FC236}">
                <a16:creationId xmlns:a16="http://schemas.microsoft.com/office/drawing/2014/main" id="{5ACD1D54-5A36-4884-83CF-55ABB05A3272}"/>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440BC2-D1A7-4514-9487-DAFC2ACFFE00}"/>
              </a:ext>
            </a:extLst>
          </p:cNvPr>
          <p:cNvSpPr>
            <a:spLocks noGrp="1"/>
          </p:cNvSpPr>
          <p:nvPr>
            <p:ph type="title"/>
          </p:nvPr>
        </p:nvSpPr>
        <p:spPr/>
        <p:txBody>
          <a:bodyPr/>
          <a:lstStyle/>
          <a:p>
            <a:r>
              <a:t>Mastertitelformat bearbeiten</a:t>
            </a:r>
          </a:p>
        </p:txBody>
      </p:sp>
      <p:sp>
        <p:nvSpPr>
          <p:cNvPr id="3" name="Inhaltsplatzhalter 2">
            <a:extLst>
              <a:ext uri="{FF2B5EF4-FFF2-40B4-BE49-F238E27FC236}">
                <a16:creationId xmlns:a16="http://schemas.microsoft.com/office/drawing/2014/main" id="{E0B9B199-6020-4894-A2EC-3E0B9193BB91}"/>
              </a:ext>
            </a:extLst>
          </p:cNvPr>
          <p:cNvSpPr>
            <a:spLocks noGrp="1"/>
          </p:cNvSpPr>
          <p:nvPr>
            <p:ph idx="1"/>
          </p:nvPr>
        </p:nvSpPr>
        <p:spPr>
          <a:xfrm>
            <a:off x="838200" y="1825625"/>
            <a:ext cx="5181600" cy="4351338"/>
          </a:xfrm>
        </p:spPr>
        <p:txBody>
          <a:bodyPr/>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4" name="Inhaltsplatzhalter 3">
            <a:extLst>
              <a:ext uri="{FF2B5EF4-FFF2-40B4-BE49-F238E27FC236}">
                <a16:creationId xmlns:a16="http://schemas.microsoft.com/office/drawing/2014/main" id="{4DEBED6E-5D93-403E-A044-E84B4BD83B9F}"/>
              </a:ext>
            </a:extLst>
          </p:cNvPr>
          <p:cNvSpPr>
            <a:spLocks noGrp="1"/>
          </p:cNvSpPr>
          <p:nvPr>
            <p:ph idx="2"/>
          </p:nvPr>
        </p:nvSpPr>
        <p:spPr>
          <a:xfrm>
            <a:off x="6172200" y="1825625"/>
            <a:ext cx="5181600" cy="4351338"/>
          </a:xfrm>
        </p:spPr>
        <p:txBody>
          <a:bodyPr/>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5" name="Datumsplatzhalter 4">
            <a:extLst>
              <a:ext uri="{FF2B5EF4-FFF2-40B4-BE49-F238E27FC236}">
                <a16:creationId xmlns:a16="http://schemas.microsoft.com/office/drawing/2014/main" id="{995D08F6-8E1E-41CD-9597-6BADF05F3BA3}"/>
              </a:ext>
            </a:extLst>
          </p:cNvPr>
          <p:cNvSpPr>
            <a:spLocks noGrp="1"/>
          </p:cNvSpPr>
          <p:nvPr>
            <p:ph type="dt" idx="10"/>
          </p:nvPr>
        </p:nvSpPr>
        <p:spPr/>
        <p:txBody>
          <a:bodyPr/>
          <a:lstStyle/>
          <a:p>
            <a:fld id="{7E0FC75D-418D-42D5-8AB7-8371C8E09202}" type="datetimeFigureOut">
              <a:t>28.10.2026</a:t>
            </a:fld>
            <a:endParaRPr/>
          </a:p>
        </p:txBody>
      </p:sp>
      <p:sp>
        <p:nvSpPr>
          <p:cNvPr id="6" name="Fußzeilenplatzhalter 5">
            <a:extLst>
              <a:ext uri="{FF2B5EF4-FFF2-40B4-BE49-F238E27FC236}">
                <a16:creationId xmlns:a16="http://schemas.microsoft.com/office/drawing/2014/main" id="{A44B8762-A8FB-4BE1-9F05-2C0ED28CC08A}"/>
              </a:ext>
            </a:extLst>
          </p:cNvPr>
          <p:cNvSpPr>
            <a:spLocks noGrp="1"/>
          </p:cNvSpPr>
          <p:nvPr>
            <p:ph type="ftr" idx="11"/>
          </p:nvPr>
        </p:nvSpPr>
        <p:spPr/>
        <p:txBody>
          <a:bodyPr/>
          <a:lstStyle/>
          <a:p>
            <a:endParaRPr/>
          </a:p>
        </p:txBody>
      </p:sp>
      <p:sp>
        <p:nvSpPr>
          <p:cNvPr id="7" name="Foliennummernplatzhalter 6">
            <a:extLst>
              <a:ext uri="{FF2B5EF4-FFF2-40B4-BE49-F238E27FC236}">
                <a16:creationId xmlns:a16="http://schemas.microsoft.com/office/drawing/2014/main" id="{B71A18B7-F726-47C1-AE19-BAB50B88CEC8}"/>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2F2E38-E4F8-4915-8C1C-492220ACEB0C}"/>
              </a:ext>
            </a:extLst>
          </p:cNvPr>
          <p:cNvSpPr>
            <a:spLocks noGrp="1"/>
          </p:cNvSpPr>
          <p:nvPr>
            <p:ph type="title"/>
          </p:nvPr>
        </p:nvSpPr>
        <p:spPr>
          <a:xfrm>
            <a:off x="839788" y="365125"/>
            <a:ext cx="10515600" cy="1325563"/>
          </a:xfrm>
        </p:spPr>
        <p:txBody>
          <a:bodyPr/>
          <a:lstStyle/>
          <a:p>
            <a:r>
              <a:t>Mastertitelformat bearbeiten</a:t>
            </a:r>
          </a:p>
        </p:txBody>
      </p:sp>
      <p:sp>
        <p:nvSpPr>
          <p:cNvPr id="3" name="Textplatzhalter 2">
            <a:extLst>
              <a:ext uri="{FF2B5EF4-FFF2-40B4-BE49-F238E27FC236}">
                <a16:creationId xmlns:a16="http://schemas.microsoft.com/office/drawing/2014/main" id="{37448EF9-47CF-4904-BA67-A5AF877886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Mastertextformat bearbeiten</a:t>
            </a:r>
          </a:p>
        </p:txBody>
      </p:sp>
      <p:sp>
        <p:nvSpPr>
          <p:cNvPr id="4" name="Inhaltsplatzhalter 3">
            <a:extLst>
              <a:ext uri="{FF2B5EF4-FFF2-40B4-BE49-F238E27FC236}">
                <a16:creationId xmlns:a16="http://schemas.microsoft.com/office/drawing/2014/main" id="{57B19FA9-0552-4A72-B873-A1A6370F3D0E}"/>
              </a:ext>
            </a:extLst>
          </p:cNvPr>
          <p:cNvSpPr>
            <a:spLocks noGrp="1"/>
          </p:cNvSpPr>
          <p:nvPr>
            <p:ph idx="2"/>
          </p:nvPr>
        </p:nvSpPr>
        <p:spPr>
          <a:xfrm>
            <a:off x="839788" y="2505075"/>
            <a:ext cx="5157787" cy="3684588"/>
          </a:xfrm>
        </p:spPr>
        <p:txBody>
          <a:bodyPr/>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5" name="Textplatzhalter 4">
            <a:extLst>
              <a:ext uri="{FF2B5EF4-FFF2-40B4-BE49-F238E27FC236}">
                <a16:creationId xmlns:a16="http://schemas.microsoft.com/office/drawing/2014/main" id="{6F224A1B-8EF4-4427-837B-BD71B49D5460}"/>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Mastertextformat bearbeiten</a:t>
            </a:r>
          </a:p>
        </p:txBody>
      </p:sp>
      <p:sp>
        <p:nvSpPr>
          <p:cNvPr id="6" name="Inhaltsplatzhalter 5">
            <a:extLst>
              <a:ext uri="{FF2B5EF4-FFF2-40B4-BE49-F238E27FC236}">
                <a16:creationId xmlns:a16="http://schemas.microsoft.com/office/drawing/2014/main" id="{55C5F72E-970D-48DA-9391-DEFDF962C7DF}"/>
              </a:ext>
            </a:extLst>
          </p:cNvPr>
          <p:cNvSpPr>
            <a:spLocks noGrp="1"/>
          </p:cNvSpPr>
          <p:nvPr>
            <p:ph idx="4"/>
          </p:nvPr>
        </p:nvSpPr>
        <p:spPr>
          <a:xfrm>
            <a:off x="6172200" y="2505075"/>
            <a:ext cx="5183188" cy="3684588"/>
          </a:xfrm>
        </p:spPr>
        <p:txBody>
          <a:bodyPr/>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7" name="Datumsplatzhalter 6">
            <a:extLst>
              <a:ext uri="{FF2B5EF4-FFF2-40B4-BE49-F238E27FC236}">
                <a16:creationId xmlns:a16="http://schemas.microsoft.com/office/drawing/2014/main" id="{0ADE6239-97CA-4BE0-B81D-2C4C6021F9FC}"/>
              </a:ext>
            </a:extLst>
          </p:cNvPr>
          <p:cNvSpPr>
            <a:spLocks noGrp="1"/>
          </p:cNvSpPr>
          <p:nvPr>
            <p:ph type="dt" idx="10"/>
          </p:nvPr>
        </p:nvSpPr>
        <p:spPr/>
        <p:txBody>
          <a:bodyPr/>
          <a:lstStyle/>
          <a:p>
            <a:fld id="{7E0FC75D-418D-42D5-8AB7-8371C8E09202}" type="datetimeFigureOut">
              <a:t>28.10.2026</a:t>
            </a:fld>
            <a:endParaRPr/>
          </a:p>
        </p:txBody>
      </p:sp>
      <p:sp>
        <p:nvSpPr>
          <p:cNvPr id="8" name="Fußzeilenplatzhalter 7">
            <a:extLst>
              <a:ext uri="{FF2B5EF4-FFF2-40B4-BE49-F238E27FC236}">
                <a16:creationId xmlns:a16="http://schemas.microsoft.com/office/drawing/2014/main" id="{3E0260D4-4EB8-4297-BA45-A6AB94384E2A}"/>
              </a:ext>
            </a:extLst>
          </p:cNvPr>
          <p:cNvSpPr>
            <a:spLocks noGrp="1"/>
          </p:cNvSpPr>
          <p:nvPr>
            <p:ph type="ftr" idx="11"/>
          </p:nvPr>
        </p:nvSpPr>
        <p:spPr/>
        <p:txBody>
          <a:bodyPr/>
          <a:lstStyle/>
          <a:p>
            <a:endParaRPr/>
          </a:p>
        </p:txBody>
      </p:sp>
      <p:sp>
        <p:nvSpPr>
          <p:cNvPr id="9" name="Foliennummernplatzhalter 8">
            <a:extLst>
              <a:ext uri="{FF2B5EF4-FFF2-40B4-BE49-F238E27FC236}">
                <a16:creationId xmlns:a16="http://schemas.microsoft.com/office/drawing/2014/main" id="{6837045A-36E8-46B7-862C-E247ADC47CBE}"/>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571298-EA11-440C-8BB5-D872DE95A995}"/>
              </a:ext>
            </a:extLst>
          </p:cNvPr>
          <p:cNvSpPr>
            <a:spLocks noGrp="1"/>
          </p:cNvSpPr>
          <p:nvPr>
            <p:ph type="title"/>
          </p:nvPr>
        </p:nvSpPr>
        <p:spPr/>
        <p:txBody>
          <a:bodyPr/>
          <a:lstStyle/>
          <a:p>
            <a:r>
              <a:t>Mastertitelformat bearbeiten</a:t>
            </a:r>
          </a:p>
        </p:txBody>
      </p:sp>
      <p:sp>
        <p:nvSpPr>
          <p:cNvPr id="3" name="Datumsplatzhalter 2">
            <a:extLst>
              <a:ext uri="{FF2B5EF4-FFF2-40B4-BE49-F238E27FC236}">
                <a16:creationId xmlns:a16="http://schemas.microsoft.com/office/drawing/2014/main" id="{34854720-7AC8-414B-BA6D-596B5B49B9C5}"/>
              </a:ext>
            </a:extLst>
          </p:cNvPr>
          <p:cNvSpPr>
            <a:spLocks noGrp="1"/>
          </p:cNvSpPr>
          <p:nvPr>
            <p:ph type="dt" idx="10"/>
          </p:nvPr>
        </p:nvSpPr>
        <p:spPr/>
        <p:txBody>
          <a:bodyPr/>
          <a:lstStyle/>
          <a:p>
            <a:fld id="{7E0FC75D-418D-42D5-8AB7-8371C8E09202}" type="datetimeFigureOut">
              <a:t>28.10.2026</a:t>
            </a:fld>
            <a:endParaRPr/>
          </a:p>
        </p:txBody>
      </p:sp>
      <p:sp>
        <p:nvSpPr>
          <p:cNvPr id="4" name="Fußzeilenplatzhalter 3">
            <a:extLst>
              <a:ext uri="{FF2B5EF4-FFF2-40B4-BE49-F238E27FC236}">
                <a16:creationId xmlns:a16="http://schemas.microsoft.com/office/drawing/2014/main" id="{05EB26B9-9E15-4F9F-AA88-E1AB42951792}"/>
              </a:ext>
            </a:extLst>
          </p:cNvPr>
          <p:cNvSpPr>
            <a:spLocks noGrp="1"/>
          </p:cNvSpPr>
          <p:nvPr>
            <p:ph type="ftr" idx="11"/>
          </p:nvPr>
        </p:nvSpPr>
        <p:spPr/>
        <p:txBody>
          <a:bodyPr/>
          <a:lstStyle/>
          <a:p>
            <a:endParaRPr/>
          </a:p>
        </p:txBody>
      </p:sp>
      <p:sp>
        <p:nvSpPr>
          <p:cNvPr id="5" name="Foliennummernplatzhalter 4">
            <a:extLst>
              <a:ext uri="{FF2B5EF4-FFF2-40B4-BE49-F238E27FC236}">
                <a16:creationId xmlns:a16="http://schemas.microsoft.com/office/drawing/2014/main" id="{51EE1158-BFEB-45D8-9CBB-76706C766384}"/>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3EA8EF64-8571-48E8-BAB3-FE62AB1F2D32}"/>
              </a:ext>
            </a:extLst>
          </p:cNvPr>
          <p:cNvSpPr>
            <a:spLocks noGrp="1"/>
          </p:cNvSpPr>
          <p:nvPr>
            <p:ph type="dt" idx="10"/>
          </p:nvPr>
        </p:nvSpPr>
        <p:spPr/>
        <p:txBody>
          <a:bodyPr/>
          <a:lstStyle/>
          <a:p>
            <a:fld id="{7E0FC75D-418D-42D5-8AB7-8371C8E09202}" type="datetimeFigureOut">
              <a:t>28.10.2026</a:t>
            </a:fld>
            <a:endParaRPr/>
          </a:p>
        </p:txBody>
      </p:sp>
      <p:sp>
        <p:nvSpPr>
          <p:cNvPr id="3" name="Fußzeilenplatzhalter 2">
            <a:extLst>
              <a:ext uri="{FF2B5EF4-FFF2-40B4-BE49-F238E27FC236}">
                <a16:creationId xmlns:a16="http://schemas.microsoft.com/office/drawing/2014/main" id="{234AD7BB-71DD-4BE3-8250-DDEE28ED6EB7}"/>
              </a:ext>
            </a:extLst>
          </p:cNvPr>
          <p:cNvSpPr>
            <a:spLocks noGrp="1"/>
          </p:cNvSpPr>
          <p:nvPr>
            <p:ph type="ftr" idx="11"/>
          </p:nvPr>
        </p:nvSpPr>
        <p:spPr/>
        <p:txBody>
          <a:bodyPr/>
          <a:lstStyle/>
          <a:p>
            <a:endParaRPr/>
          </a:p>
        </p:txBody>
      </p:sp>
      <p:sp>
        <p:nvSpPr>
          <p:cNvPr id="4" name="Foliennummernplatzhalter 3">
            <a:extLst>
              <a:ext uri="{FF2B5EF4-FFF2-40B4-BE49-F238E27FC236}">
                <a16:creationId xmlns:a16="http://schemas.microsoft.com/office/drawing/2014/main" id="{1E98867E-C8E9-41DF-9949-95D632AA8559}"/>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37F3BA-8BA9-4B28-A777-39308BDED9FC}"/>
              </a:ext>
            </a:extLst>
          </p:cNvPr>
          <p:cNvSpPr>
            <a:spLocks noGrp="1"/>
          </p:cNvSpPr>
          <p:nvPr>
            <p:ph type="title"/>
          </p:nvPr>
        </p:nvSpPr>
        <p:spPr>
          <a:xfrm>
            <a:off x="839788" y="457200"/>
            <a:ext cx="3932237" cy="1600200"/>
          </a:xfrm>
        </p:spPr>
        <p:txBody>
          <a:bodyPr anchor="b"/>
          <a:lstStyle>
            <a:lvl1pPr>
              <a:buNone/>
              <a:defRPr sz="3200"/>
            </a:lvl1pPr>
          </a:lstStyle>
          <a:p>
            <a:r>
              <a:t>Mastertitelformat bearbeiten</a:t>
            </a:r>
          </a:p>
        </p:txBody>
      </p:sp>
      <p:sp>
        <p:nvSpPr>
          <p:cNvPr id="3" name="Inhaltsplatzhalter 2">
            <a:extLst>
              <a:ext uri="{FF2B5EF4-FFF2-40B4-BE49-F238E27FC236}">
                <a16:creationId xmlns:a16="http://schemas.microsoft.com/office/drawing/2014/main" id="{DB7208AD-E519-4226-8F62-8B5FBF720F60}"/>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4" name="Textplatzhalter 3">
            <a:extLst>
              <a:ext uri="{FF2B5EF4-FFF2-40B4-BE49-F238E27FC236}">
                <a16:creationId xmlns:a16="http://schemas.microsoft.com/office/drawing/2014/main" id="{54562549-3E3B-404D-96AB-F752B68437DC}"/>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Mastertextformat bearbeiten</a:t>
            </a:r>
          </a:p>
        </p:txBody>
      </p:sp>
      <p:sp>
        <p:nvSpPr>
          <p:cNvPr id="5" name="Datumsplatzhalter 4">
            <a:extLst>
              <a:ext uri="{FF2B5EF4-FFF2-40B4-BE49-F238E27FC236}">
                <a16:creationId xmlns:a16="http://schemas.microsoft.com/office/drawing/2014/main" id="{40359142-AEAD-4324-8E34-04F02AC7975A}"/>
              </a:ext>
            </a:extLst>
          </p:cNvPr>
          <p:cNvSpPr>
            <a:spLocks noGrp="1"/>
          </p:cNvSpPr>
          <p:nvPr>
            <p:ph type="dt" idx="10"/>
          </p:nvPr>
        </p:nvSpPr>
        <p:spPr/>
        <p:txBody>
          <a:bodyPr/>
          <a:lstStyle/>
          <a:p>
            <a:fld id="{7E0FC75D-418D-42D5-8AB7-8371C8E09202}" type="datetimeFigureOut">
              <a:t>28.10.2026</a:t>
            </a:fld>
            <a:endParaRPr/>
          </a:p>
        </p:txBody>
      </p:sp>
      <p:sp>
        <p:nvSpPr>
          <p:cNvPr id="6" name="Fußzeilenplatzhalter 5">
            <a:extLst>
              <a:ext uri="{FF2B5EF4-FFF2-40B4-BE49-F238E27FC236}">
                <a16:creationId xmlns:a16="http://schemas.microsoft.com/office/drawing/2014/main" id="{C201E827-65C0-4598-A315-AAEB4A26C406}"/>
              </a:ext>
            </a:extLst>
          </p:cNvPr>
          <p:cNvSpPr>
            <a:spLocks noGrp="1"/>
          </p:cNvSpPr>
          <p:nvPr>
            <p:ph type="ftr" idx="11"/>
          </p:nvPr>
        </p:nvSpPr>
        <p:spPr/>
        <p:txBody>
          <a:bodyPr/>
          <a:lstStyle/>
          <a:p>
            <a:endParaRPr/>
          </a:p>
        </p:txBody>
      </p:sp>
      <p:sp>
        <p:nvSpPr>
          <p:cNvPr id="7" name="Foliennummernplatzhalter 6">
            <a:extLst>
              <a:ext uri="{FF2B5EF4-FFF2-40B4-BE49-F238E27FC236}">
                <a16:creationId xmlns:a16="http://schemas.microsoft.com/office/drawing/2014/main" id="{78D24530-9737-494A-81D5-BD75772188E5}"/>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AF81CE-493B-456F-A288-072A5A60DA4E}"/>
              </a:ext>
            </a:extLst>
          </p:cNvPr>
          <p:cNvSpPr>
            <a:spLocks noGrp="1"/>
          </p:cNvSpPr>
          <p:nvPr>
            <p:ph type="title"/>
          </p:nvPr>
        </p:nvSpPr>
        <p:spPr>
          <a:xfrm>
            <a:off x="839788" y="457200"/>
            <a:ext cx="3932237" cy="1600200"/>
          </a:xfrm>
        </p:spPr>
        <p:txBody>
          <a:bodyPr anchor="b"/>
          <a:lstStyle>
            <a:lvl1pPr>
              <a:buNone/>
              <a:defRPr sz="3200"/>
            </a:lvl1pPr>
          </a:lstStyle>
          <a:p>
            <a:r>
              <a:t>Mastertitelformat bearbeiten</a:t>
            </a:r>
          </a:p>
        </p:txBody>
      </p:sp>
      <p:sp>
        <p:nvSpPr>
          <p:cNvPr id="3" name="Bildplatzhalter 2">
            <a:extLst>
              <a:ext uri="{FF2B5EF4-FFF2-40B4-BE49-F238E27FC236}">
                <a16:creationId xmlns:a16="http://schemas.microsoft.com/office/drawing/2014/main" id="{43ABBCE4-9A22-4411-9B92-FBDDE44DF2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platzhalter 3">
            <a:extLst>
              <a:ext uri="{FF2B5EF4-FFF2-40B4-BE49-F238E27FC236}">
                <a16:creationId xmlns:a16="http://schemas.microsoft.com/office/drawing/2014/main" id="{BCED1CA3-7D69-4006-B6E8-367D188E63BE}"/>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Mastertextformat bearbeiten</a:t>
            </a:r>
          </a:p>
        </p:txBody>
      </p:sp>
      <p:sp>
        <p:nvSpPr>
          <p:cNvPr id="5" name="Datumsplatzhalter 4">
            <a:extLst>
              <a:ext uri="{FF2B5EF4-FFF2-40B4-BE49-F238E27FC236}">
                <a16:creationId xmlns:a16="http://schemas.microsoft.com/office/drawing/2014/main" id="{4CED336E-06F1-469A-B6DA-B32C802D64D2}"/>
              </a:ext>
            </a:extLst>
          </p:cNvPr>
          <p:cNvSpPr>
            <a:spLocks noGrp="1"/>
          </p:cNvSpPr>
          <p:nvPr>
            <p:ph type="dt" idx="10"/>
          </p:nvPr>
        </p:nvSpPr>
        <p:spPr/>
        <p:txBody>
          <a:bodyPr/>
          <a:lstStyle/>
          <a:p>
            <a:fld id="{7E0FC75D-418D-42D5-8AB7-8371C8E09202}" type="datetimeFigureOut">
              <a:t>28.10.2026</a:t>
            </a:fld>
            <a:endParaRPr/>
          </a:p>
        </p:txBody>
      </p:sp>
      <p:sp>
        <p:nvSpPr>
          <p:cNvPr id="6" name="Fußzeilenplatzhalter 5">
            <a:extLst>
              <a:ext uri="{FF2B5EF4-FFF2-40B4-BE49-F238E27FC236}">
                <a16:creationId xmlns:a16="http://schemas.microsoft.com/office/drawing/2014/main" id="{9EE6DF67-F3CA-44A4-9B0F-A9DF27910F03}"/>
              </a:ext>
            </a:extLst>
          </p:cNvPr>
          <p:cNvSpPr>
            <a:spLocks noGrp="1"/>
          </p:cNvSpPr>
          <p:nvPr>
            <p:ph type="ftr" idx="11"/>
          </p:nvPr>
        </p:nvSpPr>
        <p:spPr/>
        <p:txBody>
          <a:bodyPr/>
          <a:lstStyle/>
          <a:p>
            <a:endParaRPr/>
          </a:p>
        </p:txBody>
      </p:sp>
      <p:sp>
        <p:nvSpPr>
          <p:cNvPr id="7" name="Foliennummernplatzhalter 6">
            <a:extLst>
              <a:ext uri="{FF2B5EF4-FFF2-40B4-BE49-F238E27FC236}">
                <a16:creationId xmlns:a16="http://schemas.microsoft.com/office/drawing/2014/main" id="{67AB355B-8EEC-4AF9-AB7A-21EAE769A229}"/>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651252-FBDE-4415-A122-97441606A5F1}"/>
              </a:ext>
            </a:extLst>
          </p:cNvPr>
          <p:cNvSpPr>
            <a:spLocks noGrp="1"/>
          </p:cNvSpPr>
          <p:nvPr>
            <p:ph type="title"/>
          </p:nvPr>
        </p:nvSpPr>
        <p:spPr/>
        <p:txBody>
          <a:bodyPr/>
          <a:lstStyle/>
          <a:p>
            <a:r>
              <a:t>Mastertitelformat bearbeiten</a:t>
            </a:r>
          </a:p>
        </p:txBody>
      </p:sp>
      <p:sp>
        <p:nvSpPr>
          <p:cNvPr id="3" name="Vertikaler Textplatzhalter 2">
            <a:extLst>
              <a:ext uri="{FF2B5EF4-FFF2-40B4-BE49-F238E27FC236}">
                <a16:creationId xmlns:a16="http://schemas.microsoft.com/office/drawing/2014/main" id="{BFD9A62D-F483-4234-B3B6-F9984958F658}"/>
              </a:ext>
            </a:extLst>
          </p:cNvPr>
          <p:cNvSpPr>
            <a:spLocks noGrp="1"/>
          </p:cNvSpPr>
          <p:nvPr>
            <p:ph type="body" idx="1"/>
          </p:nvPr>
        </p:nvSpPr>
        <p:spPr/>
        <p:txBody>
          <a:bodyPr vert="eaVert"/>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4" name="Datumsplatzhalter 3">
            <a:extLst>
              <a:ext uri="{FF2B5EF4-FFF2-40B4-BE49-F238E27FC236}">
                <a16:creationId xmlns:a16="http://schemas.microsoft.com/office/drawing/2014/main" id="{934804AF-BD72-4945-8EDE-985489EA7013}"/>
              </a:ext>
            </a:extLst>
          </p:cNvPr>
          <p:cNvSpPr>
            <a:spLocks noGrp="1"/>
          </p:cNvSpPr>
          <p:nvPr>
            <p:ph type="dt" idx="10"/>
          </p:nvPr>
        </p:nvSpPr>
        <p:spPr/>
        <p:txBody>
          <a:bodyPr/>
          <a:lstStyle/>
          <a:p>
            <a:fld id="{7E0FC75D-418D-42D5-8AB7-8371C8E09202}" type="datetimeFigureOut">
              <a:t>28.10.2026</a:t>
            </a:fld>
            <a:endParaRPr/>
          </a:p>
        </p:txBody>
      </p:sp>
      <p:sp>
        <p:nvSpPr>
          <p:cNvPr id="5" name="Fußzeilenplatzhalter 4">
            <a:extLst>
              <a:ext uri="{FF2B5EF4-FFF2-40B4-BE49-F238E27FC236}">
                <a16:creationId xmlns:a16="http://schemas.microsoft.com/office/drawing/2014/main" id="{B264CE8E-55FA-4E9E-8C96-9DC40D8F5D10}"/>
              </a:ext>
            </a:extLst>
          </p:cNvPr>
          <p:cNvSpPr>
            <a:spLocks noGrp="1"/>
          </p:cNvSpPr>
          <p:nvPr>
            <p:ph type="ftr" idx="11"/>
          </p:nvPr>
        </p:nvSpPr>
        <p:spPr/>
        <p:txBody>
          <a:bodyPr/>
          <a:lstStyle/>
          <a:p>
            <a:endParaRPr/>
          </a:p>
        </p:txBody>
      </p:sp>
      <p:sp>
        <p:nvSpPr>
          <p:cNvPr id="6" name="Foliennummernplatzhalter 5">
            <a:extLst>
              <a:ext uri="{FF2B5EF4-FFF2-40B4-BE49-F238E27FC236}">
                <a16:creationId xmlns:a16="http://schemas.microsoft.com/office/drawing/2014/main" id="{89ECF809-DF07-4897-9C34-1E8877A9EB7C}"/>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7EAABE1-011C-4CA2-BFB0-62A2B066F354}"/>
              </a:ext>
            </a:extLst>
          </p:cNvPr>
          <p:cNvSpPr>
            <a:spLocks noGrp="1"/>
          </p:cNvSpPr>
          <p:nvPr>
            <p:ph type="title"/>
          </p:nvPr>
        </p:nvSpPr>
        <p:spPr>
          <a:xfrm>
            <a:off x="8724900" y="365125"/>
            <a:ext cx="2628900" cy="5811838"/>
          </a:xfrm>
        </p:spPr>
        <p:txBody>
          <a:bodyPr vert="eaVert"/>
          <a:lstStyle/>
          <a:p>
            <a:r>
              <a:t>Mastertitelformat bearbeiten</a:t>
            </a:r>
          </a:p>
        </p:txBody>
      </p:sp>
      <p:sp>
        <p:nvSpPr>
          <p:cNvPr id="3" name="Vertikaler Textplatzhalter 2">
            <a:extLst>
              <a:ext uri="{FF2B5EF4-FFF2-40B4-BE49-F238E27FC236}">
                <a16:creationId xmlns:a16="http://schemas.microsoft.com/office/drawing/2014/main" id="{1803ADDA-84AB-46F4-997A-4DFFAAA835D7}"/>
              </a:ext>
            </a:extLst>
          </p:cNvPr>
          <p:cNvSpPr>
            <a:spLocks noGrp="1"/>
          </p:cNvSpPr>
          <p:nvPr>
            <p:ph type="body" idx="1"/>
          </p:nvPr>
        </p:nvSpPr>
        <p:spPr>
          <a:xfrm>
            <a:off x="838200" y="365125"/>
            <a:ext cx="7734300" cy="5811838"/>
          </a:xfrm>
        </p:spPr>
        <p:txBody>
          <a:bodyPr vert="eaVert"/>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4" name="Datumsplatzhalter 3">
            <a:extLst>
              <a:ext uri="{FF2B5EF4-FFF2-40B4-BE49-F238E27FC236}">
                <a16:creationId xmlns:a16="http://schemas.microsoft.com/office/drawing/2014/main" id="{4A7ACD8F-4ED8-4E6D-9E6F-180027245B11}"/>
              </a:ext>
            </a:extLst>
          </p:cNvPr>
          <p:cNvSpPr>
            <a:spLocks noGrp="1"/>
          </p:cNvSpPr>
          <p:nvPr>
            <p:ph type="dt" idx="10"/>
          </p:nvPr>
        </p:nvSpPr>
        <p:spPr/>
        <p:txBody>
          <a:bodyPr/>
          <a:lstStyle/>
          <a:p>
            <a:fld id="{7E0FC75D-418D-42D5-8AB7-8371C8E09202}" type="datetimeFigureOut">
              <a:t>28.10.2026</a:t>
            </a:fld>
            <a:endParaRPr/>
          </a:p>
        </p:txBody>
      </p:sp>
      <p:sp>
        <p:nvSpPr>
          <p:cNvPr id="5" name="Fußzeilenplatzhalter 4">
            <a:extLst>
              <a:ext uri="{FF2B5EF4-FFF2-40B4-BE49-F238E27FC236}">
                <a16:creationId xmlns:a16="http://schemas.microsoft.com/office/drawing/2014/main" id="{03CBE4DD-C95A-4F83-A5B7-E98AA2DCB524}"/>
              </a:ext>
            </a:extLst>
          </p:cNvPr>
          <p:cNvSpPr>
            <a:spLocks noGrp="1"/>
          </p:cNvSpPr>
          <p:nvPr>
            <p:ph type="ftr" idx="11"/>
          </p:nvPr>
        </p:nvSpPr>
        <p:spPr/>
        <p:txBody>
          <a:bodyPr/>
          <a:lstStyle/>
          <a:p>
            <a:endParaRPr/>
          </a:p>
        </p:txBody>
      </p:sp>
      <p:sp>
        <p:nvSpPr>
          <p:cNvPr id="6" name="Foliennummernplatzhalter 5">
            <a:extLst>
              <a:ext uri="{FF2B5EF4-FFF2-40B4-BE49-F238E27FC236}">
                <a16:creationId xmlns:a16="http://schemas.microsoft.com/office/drawing/2014/main" id="{9C54D8C2-6956-45F2-9891-4AA281DB40D3}"/>
              </a:ext>
            </a:extLst>
          </p:cNvPr>
          <p:cNvSpPr>
            <a:spLocks noGrp="1"/>
          </p:cNvSpPr>
          <p:nvPr>
            <p:ph type="sldNum" idx="12"/>
          </p:nvPr>
        </p:nvSpPr>
        <p:spPr/>
        <p:txBody>
          <a:bodyPr/>
          <a:lstStyle/>
          <a:p>
            <a:fld id="{3BECCBAA-DA6E-4627-ABAC-B0B5417E751D}"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490382B-29CC-4F6A-920E-ACE9296F5B6E}"/>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Mastertitelformat bearbeiten</a:t>
            </a:r>
          </a:p>
        </p:txBody>
      </p:sp>
      <p:sp>
        <p:nvSpPr>
          <p:cNvPr id="3" name="Textplatzhalter 2">
            <a:extLst>
              <a:ext uri="{FF2B5EF4-FFF2-40B4-BE49-F238E27FC236}">
                <a16:creationId xmlns:a16="http://schemas.microsoft.com/office/drawing/2014/main" id="{7D788698-3FED-4E7F-8889-00DF648AD79C}"/>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Mastertextformat bearbeiten</a:t>
            </a:r>
          </a:p>
          <a:p>
            <a:pPr lvl="1">
              <a:buNone/>
            </a:pPr>
            <a:r>
              <a:t>Zweite Ebene</a:t>
            </a:r>
          </a:p>
          <a:p>
            <a:pPr lvl="2">
              <a:buNone/>
            </a:pPr>
            <a:r>
              <a:t>Dritte Ebene</a:t>
            </a:r>
          </a:p>
          <a:p>
            <a:pPr lvl="3">
              <a:buNone/>
            </a:pPr>
            <a:r>
              <a:t>Vierte Ebene</a:t>
            </a:r>
          </a:p>
          <a:p>
            <a:pPr lvl="4">
              <a:buNone/>
            </a:pPr>
            <a:r>
              <a:t>Fünfte Ebene</a:t>
            </a:r>
          </a:p>
        </p:txBody>
      </p:sp>
      <p:sp>
        <p:nvSpPr>
          <p:cNvPr id="4" name="Datumsplatzhalter 3">
            <a:extLst>
              <a:ext uri="{FF2B5EF4-FFF2-40B4-BE49-F238E27FC236}">
                <a16:creationId xmlns:a16="http://schemas.microsoft.com/office/drawing/2014/main" id="{C0C94AAA-6EC0-4EF8-A4CB-FFB7E7639D1A}"/>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7E0FC75D-418D-42D5-8AB7-8371C8E09202}" type="datetimeFigureOut">
              <a:t>28.10.2026</a:t>
            </a:fld>
            <a:endParaRPr/>
          </a:p>
        </p:txBody>
      </p:sp>
      <p:sp>
        <p:nvSpPr>
          <p:cNvPr id="5" name="Fußzeilenplatzhalter 4">
            <a:extLst>
              <a:ext uri="{FF2B5EF4-FFF2-40B4-BE49-F238E27FC236}">
                <a16:creationId xmlns:a16="http://schemas.microsoft.com/office/drawing/2014/main" id="{105335B7-B1A9-42D7-B448-EA1DE98A44A2}"/>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Foliennummernplatzhalter 5">
            <a:extLst>
              <a:ext uri="{FF2B5EF4-FFF2-40B4-BE49-F238E27FC236}">
                <a16:creationId xmlns:a16="http://schemas.microsoft.com/office/drawing/2014/main" id="{4ED7ECF3-FCEC-4625-B698-C60EC67D2002}"/>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3BECCBAA-DA6E-4627-ABAC-B0B5417E751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mailto:r.schatz@mediatenor.com"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tertitel 2">
            <a:extLst>
              <a:ext uri="{FF2B5EF4-FFF2-40B4-BE49-F238E27FC236}">
                <a16:creationId xmlns:a16="http://schemas.microsoft.com/office/drawing/2014/main" id="{FFAB53C5-BA0E-4BC0-91DB-F0457B51C602}"/>
              </a:ext>
            </a:extLst>
          </p:cNvPr>
          <p:cNvSpPr>
            <a:spLocks noGrp="1"/>
          </p:cNvSpPr>
          <p:nvPr/>
        </p:nvSpPr>
        <p:spPr>
          <a:xfrm>
            <a:off x="47328" y="5804859"/>
            <a:ext cx="8534400" cy="888504"/>
          </a:xfrm>
          <a:prstGeom prst="rect">
            <a:avLst/>
          </a:prstGeom>
        </p:spPr>
        <p:txBody>
          <a:bodyPr vert="horz" lIns="121920" tIns="60960" rIns="121920" bIns="60960">
            <a:normAutofit/>
          </a:bodyPr>
          <a:lstStyle>
            <a:lvl1pPr marL="0" indent="0" algn="ctr" defTabSz="914400">
              <a:spcBef>
                <a:spcPct val="20000"/>
              </a:spcBef>
              <a:buFont typeface="Arial"/>
              <a:buNone/>
              <a:defRPr sz="3200" kern="1200">
                <a:solidFill>
                  <a:schemeClr val="tx1">
                    <a:tint val="75000"/>
                  </a:schemeClr>
                </a:solidFill>
                <a:latin typeface="+mn-lt"/>
                <a:ea typeface="+mn-lt"/>
                <a:cs typeface="+mn-lt"/>
              </a:defRPr>
            </a:lvl1pPr>
            <a:lvl2pPr marL="457200" indent="0" algn="ctr" defTabSz="914400">
              <a:spcBef>
                <a:spcPct val="20000"/>
              </a:spcBef>
              <a:buFont typeface="Arial"/>
              <a:buNone/>
              <a:defRPr sz="2800" kern="1200">
                <a:solidFill>
                  <a:schemeClr val="tx1">
                    <a:tint val="75000"/>
                  </a:schemeClr>
                </a:solidFill>
                <a:latin typeface="+mn-lt"/>
                <a:ea typeface="+mn-lt"/>
                <a:cs typeface="+mn-lt"/>
              </a:defRPr>
            </a:lvl2pPr>
            <a:lvl3pPr marL="914400" indent="0" algn="ctr" defTabSz="914400">
              <a:spcBef>
                <a:spcPct val="20000"/>
              </a:spcBef>
              <a:buFont typeface="Arial"/>
              <a:buNone/>
              <a:defRPr sz="2400" kern="1200">
                <a:solidFill>
                  <a:schemeClr val="tx1">
                    <a:tint val="75000"/>
                  </a:schemeClr>
                </a:solidFill>
                <a:latin typeface="+mn-lt"/>
                <a:ea typeface="+mn-lt"/>
                <a:cs typeface="+mn-lt"/>
              </a:defRPr>
            </a:lvl3pPr>
            <a:lvl4pPr marL="1371600" indent="0" algn="ctr" defTabSz="914400">
              <a:spcBef>
                <a:spcPct val="20000"/>
              </a:spcBef>
              <a:buFont typeface="Arial"/>
              <a:buNone/>
              <a:defRPr sz="2000" kern="1200">
                <a:solidFill>
                  <a:schemeClr val="tx1">
                    <a:tint val="75000"/>
                  </a:schemeClr>
                </a:solidFill>
                <a:latin typeface="+mn-lt"/>
                <a:ea typeface="+mn-lt"/>
                <a:cs typeface="+mn-lt"/>
              </a:defRPr>
            </a:lvl4pPr>
            <a:lvl5pPr marL="1828800" indent="0" algn="ctr" defTabSz="914400">
              <a:spcBef>
                <a:spcPct val="20000"/>
              </a:spcBef>
              <a:buFont typeface="Arial"/>
              <a:buNone/>
              <a:defRPr sz="2000" kern="1200">
                <a:solidFill>
                  <a:schemeClr val="tx1">
                    <a:tint val="75000"/>
                  </a:schemeClr>
                </a:solidFill>
                <a:latin typeface="+mn-lt"/>
                <a:ea typeface="+mn-lt"/>
                <a:cs typeface="+mn-lt"/>
              </a:defRPr>
            </a:lvl5pPr>
            <a:lvl6pPr marL="2286000" indent="0" algn="ctr" defTabSz="914400">
              <a:spcBef>
                <a:spcPct val="20000"/>
              </a:spcBef>
              <a:buFont typeface="Arial"/>
              <a:buNone/>
              <a:defRPr sz="2000" kern="1200">
                <a:solidFill>
                  <a:schemeClr val="tx1">
                    <a:tint val="75000"/>
                  </a:schemeClr>
                </a:solidFill>
                <a:latin typeface="+mn-lt"/>
                <a:ea typeface="+mn-lt"/>
                <a:cs typeface="+mn-lt"/>
              </a:defRPr>
            </a:lvl6pPr>
            <a:lvl7pPr marL="2743200" indent="0" algn="ctr" defTabSz="914400">
              <a:spcBef>
                <a:spcPct val="20000"/>
              </a:spcBef>
              <a:buFont typeface="Arial"/>
              <a:buNone/>
              <a:defRPr sz="2000" kern="1200">
                <a:solidFill>
                  <a:schemeClr val="tx1">
                    <a:tint val="75000"/>
                  </a:schemeClr>
                </a:solidFill>
                <a:latin typeface="+mn-lt"/>
                <a:ea typeface="+mn-lt"/>
                <a:cs typeface="+mn-lt"/>
              </a:defRPr>
            </a:lvl7pPr>
            <a:lvl8pPr marL="3200400" indent="0" algn="ctr" defTabSz="914400">
              <a:spcBef>
                <a:spcPct val="20000"/>
              </a:spcBef>
              <a:buFont typeface="Arial"/>
              <a:buNone/>
              <a:defRPr sz="2000" kern="1200">
                <a:solidFill>
                  <a:schemeClr val="tx1">
                    <a:tint val="75000"/>
                  </a:schemeClr>
                </a:solidFill>
                <a:latin typeface="+mn-lt"/>
                <a:ea typeface="+mn-lt"/>
                <a:cs typeface="+mn-lt"/>
              </a:defRPr>
            </a:lvl8pPr>
            <a:lvl9pPr marL="3657600" indent="0" algn="ctr" defTabSz="914400">
              <a:spcBef>
                <a:spcPct val="20000"/>
              </a:spcBef>
              <a:buFont typeface="Arial"/>
              <a:buNone/>
              <a:defRPr sz="2000" kern="1200">
                <a:solidFill>
                  <a:schemeClr val="tx1">
                    <a:tint val="75000"/>
                  </a:schemeClr>
                </a:solidFill>
                <a:latin typeface="+mn-lt"/>
                <a:ea typeface="+mn-lt"/>
                <a:cs typeface="+mn-lt"/>
              </a:defRPr>
            </a:lvl9pPr>
          </a:lstStyle>
          <a:p>
            <a:endParaRPr sz="4267"/>
          </a:p>
        </p:txBody>
      </p:sp>
      <p:pic>
        <p:nvPicPr>
          <p:cNvPr id="12" name="Grafik 11">
            <a:extLst>
              <a:ext uri="{FF2B5EF4-FFF2-40B4-BE49-F238E27FC236}">
                <a16:creationId xmlns:a16="http://schemas.microsoft.com/office/drawing/2014/main" id="{B72F46EC-DF95-46AA-9337-26EE1345FEF8}"/>
              </a:ext>
            </a:extLst>
          </p:cNvPr>
          <p:cNvPicPr>
            <a:picLocks noChangeAspect="1"/>
          </p:cNvPicPr>
          <p:nvPr/>
        </p:nvPicPr>
        <p:blipFill rotWithShape="1">
          <a:blip r:embed="rId3"/>
          <a:srcRect l="4885" t="12099" r="4378" b="41317"/>
          <a:stretch/>
        </p:blipFill>
        <p:spPr>
          <a:xfrm>
            <a:off x="3845401" y="4096933"/>
            <a:ext cx="4224469" cy="1534456"/>
          </a:xfrm>
          <a:prstGeom prst="rect">
            <a:avLst/>
          </a:prstGeom>
        </p:spPr>
      </p:pic>
      <p:sp>
        <p:nvSpPr>
          <p:cNvPr id="17" name="Titel 1">
            <a:extLst>
              <a:ext uri="{FF2B5EF4-FFF2-40B4-BE49-F238E27FC236}">
                <a16:creationId xmlns:a16="http://schemas.microsoft.com/office/drawing/2014/main" id="{725C6D38-485B-67FA-E756-A237860C6C2E}"/>
              </a:ext>
            </a:extLst>
          </p:cNvPr>
          <p:cNvSpPr>
            <a:spLocks noGrp="1"/>
          </p:cNvSpPr>
          <p:nvPr>
            <p:ph type="ctrTitle"/>
          </p:nvPr>
        </p:nvSpPr>
        <p:spPr>
          <a:xfrm>
            <a:off x="720000" y="2566832"/>
            <a:ext cx="9984512" cy="1460968"/>
          </a:xfrm>
        </p:spPr>
        <p:txBody>
          <a:bodyPr vert="horz" lIns="0" tIns="0" rIns="0" bIns="0" anchor="t">
            <a:noAutofit/>
          </a:bodyPr>
          <a:lstStyle/>
          <a:p>
            <a:r>
              <a:rPr lang="en-US" sz="2400" b="1" dirty="0">
                <a:solidFill>
                  <a:schemeClr val="tx1">
                    <a:lumMod val="75000"/>
                    <a:lumOff val="25000"/>
                  </a:schemeClr>
                </a:solidFill>
              </a:rPr>
              <a:t>Media analysis suggests that the cost of living will be a decisive factor in the upcoming midterm elections.</a:t>
            </a:r>
            <a:endParaRPr sz="2400" b="1" dirty="0">
              <a:solidFill>
                <a:schemeClr val="tx1">
                  <a:lumMod val="75000"/>
                  <a:lumOff val="25000"/>
                </a:schemeClr>
              </a:solidFill>
            </a:endParaRPr>
          </a:p>
        </p:txBody>
      </p:sp>
      <p:sp>
        <p:nvSpPr>
          <p:cNvPr id="18" name="Untertitel 2">
            <a:extLst>
              <a:ext uri="{FF2B5EF4-FFF2-40B4-BE49-F238E27FC236}">
                <a16:creationId xmlns:a16="http://schemas.microsoft.com/office/drawing/2014/main" id="{AD272CD3-FDC9-0F29-D92F-56FC02E26B24}"/>
              </a:ext>
            </a:extLst>
          </p:cNvPr>
          <p:cNvSpPr>
            <a:spLocks noGrp="1"/>
          </p:cNvSpPr>
          <p:nvPr/>
        </p:nvSpPr>
        <p:spPr>
          <a:xfrm>
            <a:off x="720000" y="1153845"/>
            <a:ext cx="10224565" cy="888504"/>
          </a:xfrm>
          <a:prstGeom prst="rect">
            <a:avLst/>
          </a:prstGeom>
        </p:spPr>
        <p:txBody>
          <a:bodyPr vert="horz" lIns="0" tIns="0" rIns="0" bIns="0">
            <a:noAutofit/>
          </a:bodyPr>
          <a:lstStyle>
            <a:lvl1pPr marL="0" indent="0" algn="ctr" defTabSz="914400">
              <a:spcBef>
                <a:spcPct val="20000"/>
              </a:spcBef>
              <a:buFont typeface="Arial"/>
              <a:buNone/>
              <a:defRPr sz="3200" kern="1200">
                <a:solidFill>
                  <a:schemeClr val="tx1">
                    <a:tint val="75000"/>
                  </a:schemeClr>
                </a:solidFill>
                <a:latin typeface="+mn-lt"/>
                <a:ea typeface="+mn-lt"/>
                <a:cs typeface="+mn-lt"/>
              </a:defRPr>
            </a:lvl1pPr>
            <a:lvl2pPr marL="457200" indent="0" algn="ctr" defTabSz="914400">
              <a:spcBef>
                <a:spcPct val="20000"/>
              </a:spcBef>
              <a:buFont typeface="Arial"/>
              <a:buNone/>
              <a:defRPr sz="2800" kern="1200">
                <a:solidFill>
                  <a:schemeClr val="tx1">
                    <a:tint val="75000"/>
                  </a:schemeClr>
                </a:solidFill>
                <a:latin typeface="+mn-lt"/>
                <a:ea typeface="+mn-lt"/>
                <a:cs typeface="+mn-lt"/>
              </a:defRPr>
            </a:lvl2pPr>
            <a:lvl3pPr marL="914400" indent="0" algn="ctr" defTabSz="914400">
              <a:spcBef>
                <a:spcPct val="20000"/>
              </a:spcBef>
              <a:buFont typeface="Arial"/>
              <a:buNone/>
              <a:defRPr sz="2400" kern="1200">
                <a:solidFill>
                  <a:schemeClr val="tx1">
                    <a:tint val="75000"/>
                  </a:schemeClr>
                </a:solidFill>
                <a:latin typeface="+mn-lt"/>
                <a:ea typeface="+mn-lt"/>
                <a:cs typeface="+mn-lt"/>
              </a:defRPr>
            </a:lvl3pPr>
            <a:lvl4pPr marL="1371600" indent="0" algn="ctr" defTabSz="914400">
              <a:spcBef>
                <a:spcPct val="20000"/>
              </a:spcBef>
              <a:buFont typeface="Arial"/>
              <a:buNone/>
              <a:defRPr sz="2000" kern="1200">
                <a:solidFill>
                  <a:schemeClr val="tx1">
                    <a:tint val="75000"/>
                  </a:schemeClr>
                </a:solidFill>
                <a:latin typeface="+mn-lt"/>
                <a:ea typeface="+mn-lt"/>
                <a:cs typeface="+mn-lt"/>
              </a:defRPr>
            </a:lvl4pPr>
            <a:lvl5pPr marL="1828800" indent="0" algn="ctr" defTabSz="914400">
              <a:spcBef>
                <a:spcPct val="20000"/>
              </a:spcBef>
              <a:buFont typeface="Arial"/>
              <a:buNone/>
              <a:defRPr sz="2000" kern="1200">
                <a:solidFill>
                  <a:schemeClr val="tx1">
                    <a:tint val="75000"/>
                  </a:schemeClr>
                </a:solidFill>
                <a:latin typeface="+mn-lt"/>
                <a:ea typeface="+mn-lt"/>
                <a:cs typeface="+mn-lt"/>
              </a:defRPr>
            </a:lvl5pPr>
            <a:lvl6pPr marL="2286000" indent="0" algn="ctr" defTabSz="914400">
              <a:spcBef>
                <a:spcPct val="20000"/>
              </a:spcBef>
              <a:buFont typeface="Arial"/>
              <a:buNone/>
              <a:defRPr sz="2000" kern="1200">
                <a:solidFill>
                  <a:schemeClr val="tx1">
                    <a:tint val="75000"/>
                  </a:schemeClr>
                </a:solidFill>
                <a:latin typeface="+mn-lt"/>
                <a:ea typeface="+mn-lt"/>
                <a:cs typeface="+mn-lt"/>
              </a:defRPr>
            </a:lvl6pPr>
            <a:lvl7pPr marL="2743200" indent="0" algn="ctr" defTabSz="914400">
              <a:spcBef>
                <a:spcPct val="20000"/>
              </a:spcBef>
              <a:buFont typeface="Arial"/>
              <a:buNone/>
              <a:defRPr sz="2000" kern="1200">
                <a:solidFill>
                  <a:schemeClr val="tx1">
                    <a:tint val="75000"/>
                  </a:schemeClr>
                </a:solidFill>
                <a:latin typeface="+mn-lt"/>
                <a:ea typeface="+mn-lt"/>
                <a:cs typeface="+mn-lt"/>
              </a:defRPr>
            </a:lvl7pPr>
            <a:lvl8pPr marL="3200400" indent="0" algn="ctr" defTabSz="914400">
              <a:spcBef>
                <a:spcPct val="20000"/>
              </a:spcBef>
              <a:buFont typeface="Arial"/>
              <a:buNone/>
              <a:defRPr sz="2000" kern="1200">
                <a:solidFill>
                  <a:schemeClr val="tx1">
                    <a:tint val="75000"/>
                  </a:schemeClr>
                </a:solidFill>
                <a:latin typeface="+mn-lt"/>
                <a:ea typeface="+mn-lt"/>
                <a:cs typeface="+mn-lt"/>
              </a:defRPr>
            </a:lvl8pPr>
            <a:lvl9pPr marL="3657600" indent="0" algn="ctr" defTabSz="914400">
              <a:spcBef>
                <a:spcPct val="20000"/>
              </a:spcBef>
              <a:buFont typeface="Arial"/>
              <a:buNone/>
              <a:defRPr sz="2000" kern="1200">
                <a:solidFill>
                  <a:schemeClr val="tx1">
                    <a:tint val="75000"/>
                  </a:schemeClr>
                </a:solidFill>
                <a:latin typeface="+mn-lt"/>
                <a:ea typeface="+mn-lt"/>
                <a:cs typeface="+mn-lt"/>
              </a:defRPr>
            </a:lvl9pPr>
          </a:lstStyle>
          <a:p>
            <a:r>
              <a:rPr lang="en-US" dirty="0"/>
              <a:t>It is for Trump to loose rather than </a:t>
            </a:r>
            <a:r>
              <a:rPr lang="en-US"/>
              <a:t>the Democrats to win</a:t>
            </a:r>
            <a:endParaRPr dirty="0"/>
          </a:p>
          <a:p>
            <a:r>
              <a:rPr dirty="0"/>
              <a:t>Media Tenor analysis | January</a:t>
            </a:r>
            <a:r>
              <a:rPr lang="de-DE" dirty="0"/>
              <a:t> 2025</a:t>
            </a:r>
            <a:r>
              <a:rPr dirty="0"/>
              <a:t>–October 2026*</a:t>
            </a:r>
          </a:p>
        </p:txBody>
      </p:sp>
      <p:pic>
        <p:nvPicPr>
          <p:cNvPr id="1026" name="Picture 2">
            <a:extLst>
              <a:ext uri="{FF2B5EF4-FFF2-40B4-BE49-F238E27FC236}">
                <a16:creationId xmlns:a16="http://schemas.microsoft.com/office/drawing/2014/main" id="{B81FB2E0-3AA8-4572-A7CB-D23FC581BD06}"/>
              </a:ext>
            </a:extLst>
          </p:cNvPr>
          <p:cNvPicPr>
            <a:picLocks noChangeAspect="1"/>
          </p:cNvPicPr>
          <p:nvPr/>
        </p:nvPicPr>
        <p:blipFill rotWithShape="1">
          <a:blip r:embed="rId4"/>
          <a:srcRect l="11800" t="13546" b="29229"/>
          <a:stretch/>
        </p:blipFill>
        <p:spPr>
          <a:xfrm>
            <a:off x="184328" y="4073551"/>
            <a:ext cx="3577017" cy="1563388"/>
          </a:xfrm>
          <a:prstGeom prst="rect">
            <a:avLst/>
          </a:prstGeom>
        </p:spPr>
      </p:pic>
      <p:pic>
        <p:nvPicPr>
          <p:cNvPr id="1028" name="Picture 4">
            <a:extLst>
              <a:ext uri="{FF2B5EF4-FFF2-40B4-BE49-F238E27FC236}">
                <a16:creationId xmlns:a16="http://schemas.microsoft.com/office/drawing/2014/main" id="{7F7D9CC6-9D56-44AF-B171-59D97A2F95D0}"/>
              </a:ext>
            </a:extLst>
          </p:cNvPr>
          <p:cNvPicPr>
            <a:picLocks noChangeAspect="1"/>
          </p:cNvPicPr>
          <p:nvPr/>
        </p:nvPicPr>
        <p:blipFill rotWithShape="1">
          <a:blip r:embed="rId5"/>
          <a:srcRect b="43201"/>
          <a:stretch/>
        </p:blipFill>
        <p:spPr>
          <a:xfrm>
            <a:off x="8136378" y="4099618"/>
            <a:ext cx="3945555" cy="1514837"/>
          </a:xfrm>
          <a:prstGeom prst="rect">
            <a:avLst/>
          </a:prstGeom>
        </p:spPr>
      </p:pic>
      <p:sp>
        <p:nvSpPr>
          <p:cNvPr id="6" name="Textfeld 5">
            <a:extLst>
              <a:ext uri="{FF2B5EF4-FFF2-40B4-BE49-F238E27FC236}">
                <a16:creationId xmlns:a16="http://schemas.microsoft.com/office/drawing/2014/main" id="{779D0F9D-ED14-4D9B-9EBD-0C8D6C7C9ABF}"/>
              </a:ext>
            </a:extLst>
          </p:cNvPr>
          <p:cNvSpPr>
            <a:spLocks noGrp="1"/>
          </p:cNvSpPr>
          <p:nvPr/>
        </p:nvSpPr>
        <p:spPr>
          <a:xfrm>
            <a:off x="184328" y="5804859"/>
            <a:ext cx="2675467" cy="200055"/>
          </a:xfrm>
          <a:prstGeom prst="rect">
            <a:avLst/>
          </a:prstGeom>
          <a:noFill/>
        </p:spPr>
        <p:txBody>
          <a:bodyPr wrap="square">
            <a:spAutoFit/>
          </a:bodyPr>
          <a:lstStyle/>
          <a:p>
            <a:r>
              <a:rPr sz="700" dirty="0" err="1"/>
              <a:t>Unsplash</a:t>
            </a:r>
            <a:r>
              <a:rPr sz="700" dirty="0"/>
              <a:t>: </a:t>
            </a:r>
            <a:r>
              <a:rPr sz="700" dirty="0" err="1"/>
              <a:t>Rubaitul</a:t>
            </a:r>
            <a:r>
              <a:rPr sz="700" dirty="0"/>
              <a:t> Azad, Yang Xia</a:t>
            </a:r>
            <a:r>
              <a:rPr lang="de-DE" sz="700" dirty="0"/>
              <a:t>; </a:t>
            </a:r>
            <a:r>
              <a:rPr lang="de-DE" sz="700" dirty="0" err="1"/>
              <a:t>until</a:t>
            </a:r>
            <a:r>
              <a:rPr lang="de-DE" sz="700" dirty="0"/>
              <a:t> </a:t>
            </a:r>
            <a:r>
              <a:rPr lang="de-DE" sz="700" dirty="0" err="1"/>
              <a:t>October</a:t>
            </a:r>
            <a:r>
              <a:rPr lang="de-DE" sz="700" dirty="0"/>
              <a:t> 23, 2026</a:t>
            </a:r>
            <a:endParaRPr sz="700" dirty="0"/>
          </a:p>
        </p:txBody>
      </p:sp>
      <p:pic>
        <p:nvPicPr>
          <p:cNvPr id="9" name="Grafik 8">
            <a:extLst>
              <a:ext uri="{FF2B5EF4-FFF2-40B4-BE49-F238E27FC236}">
                <a16:creationId xmlns:a16="http://schemas.microsoft.com/office/drawing/2014/main" id="{0A21B332-792E-4CBC-83B7-4B76E0725F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94823" y="133871"/>
            <a:ext cx="2099483" cy="540000"/>
          </a:xfrm>
          <a:prstGeom prst="rect">
            <a:avLst/>
          </a:prstGeom>
        </p:spPr>
      </p:pic>
      <p:sp>
        <p:nvSpPr>
          <p:cNvPr id="2" name="Textfeld 1">
            <a:extLst>
              <a:ext uri="{FF2B5EF4-FFF2-40B4-BE49-F238E27FC236}">
                <a16:creationId xmlns:a16="http://schemas.microsoft.com/office/drawing/2014/main" id="{8AAABF7B-8B01-434A-A5CD-BC01B644E5EB}"/>
              </a:ext>
            </a:extLst>
          </p:cNvPr>
          <p:cNvSpPr txBox="1"/>
          <p:nvPr/>
        </p:nvSpPr>
        <p:spPr>
          <a:xfrm>
            <a:off x="508000" y="6428509"/>
            <a:ext cx="7792454" cy="276999"/>
          </a:xfrm>
          <a:prstGeom prst="rect">
            <a:avLst/>
          </a:prstGeom>
          <a:noFill/>
        </p:spPr>
        <p:txBody>
          <a:bodyPr wrap="square" rtlCol="0">
            <a:spAutoFit/>
          </a:bodyPr>
          <a:lstStyle/>
          <a:p>
            <a:r>
              <a:rPr lang="de-DE" sz="1200" dirty="0">
                <a:solidFill>
                  <a:schemeClr val="tx1">
                    <a:lumMod val="50000"/>
                    <a:lumOff val="50000"/>
                  </a:schemeClr>
                </a:solidFill>
              </a:rPr>
              <a:t>Basis: 167,761 /105,389 </a:t>
            </a:r>
            <a:r>
              <a:rPr lang="de-DE" sz="1200" dirty="0" err="1">
                <a:solidFill>
                  <a:schemeClr val="tx1">
                    <a:lumMod val="50000"/>
                    <a:lumOff val="50000"/>
                  </a:schemeClr>
                </a:solidFill>
              </a:rPr>
              <a:t>reports</a:t>
            </a:r>
            <a:r>
              <a:rPr lang="de-DE" sz="1200" dirty="0">
                <a:solidFill>
                  <a:schemeClr val="tx1">
                    <a:lumMod val="50000"/>
                    <a:lumOff val="50000"/>
                  </a:schemeClr>
                </a:solidFill>
              </a:rPr>
              <a:t> on </a:t>
            </a:r>
            <a:r>
              <a:rPr lang="de-DE" sz="1200" dirty="0" err="1">
                <a:solidFill>
                  <a:schemeClr val="tx1">
                    <a:lumMod val="50000"/>
                    <a:lumOff val="50000"/>
                  </a:schemeClr>
                </a:solidFill>
              </a:rPr>
              <a:t>protagonists</a:t>
            </a:r>
            <a:r>
              <a:rPr lang="de-DE" sz="1200" dirty="0">
                <a:solidFill>
                  <a:schemeClr val="tx1">
                    <a:lumMod val="50000"/>
                    <a:lumOff val="50000"/>
                  </a:schemeClr>
                </a:solidFill>
              </a:rPr>
              <a:t> in the Wall Street Journal, FOX News, WSJ; *</a:t>
            </a:r>
            <a:r>
              <a:rPr lang="en-US" sz="1200" dirty="0">
                <a:solidFill>
                  <a:schemeClr val="tx1">
                    <a:lumMod val="50000"/>
                    <a:lumOff val="50000"/>
                  </a:schemeClr>
                </a:solidFill>
              </a:rPr>
              <a:t>October‘s data up to 10/2025</a:t>
            </a:r>
            <a:endParaRPr lang="de-DE" sz="1200" dirty="0">
              <a:solidFill>
                <a:schemeClr val="tx1">
                  <a:lumMod val="50000"/>
                  <a:lumOff val="50000"/>
                </a:schemeClr>
              </a:solidFill>
            </a:endParaRPr>
          </a:p>
        </p:txBody>
      </p:sp>
    </p:spTree>
    <p:extLst>
      <p:ext uri="{BB962C8B-B14F-4D97-AF65-F5344CB8AC3E}">
        <p14:creationId xmlns:p14="http://schemas.microsoft.com/office/powerpoint/2010/main" val="3516395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6AFCA-89D5-6EF4-499D-20FA40BFBC6B}"/>
            </a:ext>
          </a:extLst>
        </p:cNvPr>
        <p:cNvGrpSpPr/>
        <p:nvPr/>
      </p:nvGrpSpPr>
      <p:grpSpPr>
        <a:xfrm>
          <a:off x="0" y="0"/>
          <a:ext cx="0" cy="0"/>
          <a:chOff x="0" y="0"/>
          <a:chExt cx="0" cy="0"/>
        </a:xfrm>
      </p:grpSpPr>
      <p:sp>
        <p:nvSpPr>
          <p:cNvPr id="3" name="Rechteck 2">
            <a:extLst>
              <a:ext uri="{FF2B5EF4-FFF2-40B4-BE49-F238E27FC236}">
                <a16:creationId xmlns:a16="http://schemas.microsoft.com/office/drawing/2014/main" id="{61A7C709-AE85-2BE5-2FC5-B1B6F533D646}"/>
              </a:ext>
            </a:extLst>
          </p:cNvPr>
          <p:cNvSpPr/>
          <p:nvPr/>
        </p:nvSpPr>
        <p:spPr>
          <a:xfrm>
            <a:off x="8" y="1752601"/>
            <a:ext cx="9319483" cy="4089600"/>
          </a:xfrm>
          <a:prstGeom prst="rect">
            <a:avLst/>
          </a:pr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nSpc>
                <a:spcPct val="112000"/>
              </a:lnSpc>
              <a:spcAft>
                <a:spcPts val="400"/>
              </a:spcAft>
              <a:tabLst>
                <a:tab pos="228600" algn="l"/>
              </a:tabLst>
            </a:pPr>
            <a:endParaRPr lang="en-US" sz="1600" dirty="0"/>
          </a:p>
        </p:txBody>
      </p:sp>
      <p:sp>
        <p:nvSpPr>
          <p:cNvPr id="6" name="Titel 1">
            <a:extLst>
              <a:ext uri="{FF2B5EF4-FFF2-40B4-BE49-F238E27FC236}">
                <a16:creationId xmlns:a16="http://schemas.microsoft.com/office/drawing/2014/main" id="{BDA8F1EB-EDEA-5006-FA77-67C8F9BDCB65}"/>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U.S. citizens united in their most pressing concern</a:t>
            </a:r>
          </a:p>
        </p:txBody>
      </p:sp>
      <p:graphicFrame>
        <p:nvGraphicFramePr>
          <p:cNvPr id="14" name="Diagramm 13">
            <a:extLst>
              <a:ext uri="{FF2B5EF4-FFF2-40B4-BE49-F238E27FC236}">
                <a16:creationId xmlns:a16="http://schemas.microsoft.com/office/drawing/2014/main" id="{B4FF0603-CA91-44BC-948A-71691C79AB00}"/>
              </a:ext>
            </a:extLst>
          </p:cNvPr>
          <p:cNvGraphicFramePr>
            <a:graphicFrameLocks/>
          </p:cNvGraphicFramePr>
          <p:nvPr>
            <p:extLst>
              <p:ext uri="{D42A27DB-BD31-4B8C-83A1-F6EECF244321}">
                <p14:modId xmlns:p14="http://schemas.microsoft.com/office/powerpoint/2010/main" val="3985419945"/>
              </p:ext>
            </p:extLst>
          </p:nvPr>
        </p:nvGraphicFramePr>
        <p:xfrm>
          <a:off x="720000" y="1753461"/>
          <a:ext cx="4068619" cy="396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Diagramm 15">
            <a:extLst>
              <a:ext uri="{FF2B5EF4-FFF2-40B4-BE49-F238E27FC236}">
                <a16:creationId xmlns:a16="http://schemas.microsoft.com/office/drawing/2014/main" id="{D9A2A565-5BB7-4411-B307-56795A9F7E1C}"/>
              </a:ext>
            </a:extLst>
          </p:cNvPr>
          <p:cNvGraphicFramePr>
            <a:graphicFrameLocks/>
          </p:cNvGraphicFramePr>
          <p:nvPr>
            <p:extLst>
              <p:ext uri="{D42A27DB-BD31-4B8C-83A1-F6EECF244321}">
                <p14:modId xmlns:p14="http://schemas.microsoft.com/office/powerpoint/2010/main" val="1340734721"/>
              </p:ext>
            </p:extLst>
          </p:nvPr>
        </p:nvGraphicFramePr>
        <p:xfrm>
          <a:off x="5146387" y="1757180"/>
          <a:ext cx="4068000" cy="396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hteck 3">
            <a:extLst>
              <a:ext uri="{FF2B5EF4-FFF2-40B4-BE49-F238E27FC236}">
                <a16:creationId xmlns:a16="http://schemas.microsoft.com/office/drawing/2014/main" id="{5C326FC7-9BEF-471C-94DE-E327B16025DB}"/>
              </a:ext>
            </a:extLst>
          </p:cNvPr>
          <p:cNvSpPr/>
          <p:nvPr/>
        </p:nvSpPr>
        <p:spPr>
          <a:xfrm>
            <a:off x="1016000" y="2687781"/>
            <a:ext cx="803563" cy="2466109"/>
          </a:xfrm>
          <a:prstGeom prst="rect">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Grafik 16">
            <a:extLst>
              <a:ext uri="{FF2B5EF4-FFF2-40B4-BE49-F238E27FC236}">
                <a16:creationId xmlns:a16="http://schemas.microsoft.com/office/drawing/2014/main" id="{2DCC3075-33AE-4008-BF86-FABC489B7A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4823" y="133871"/>
            <a:ext cx="2099483" cy="540000"/>
          </a:xfrm>
          <a:prstGeom prst="rect">
            <a:avLst/>
          </a:prstGeom>
        </p:spPr>
      </p:pic>
      <p:sp>
        <p:nvSpPr>
          <p:cNvPr id="18" name="Textfeld 17">
            <a:extLst>
              <a:ext uri="{FF2B5EF4-FFF2-40B4-BE49-F238E27FC236}">
                <a16:creationId xmlns:a16="http://schemas.microsoft.com/office/drawing/2014/main" id="{D56D16DD-3AF9-44DA-B07B-1D7E1C8DEC46}"/>
              </a:ext>
            </a:extLst>
          </p:cNvPr>
          <p:cNvSpPr txBox="1"/>
          <p:nvPr/>
        </p:nvSpPr>
        <p:spPr>
          <a:xfrm>
            <a:off x="1118048" y="5934839"/>
            <a:ext cx="3272521" cy="256545"/>
          </a:xfrm>
          <a:prstGeom prst="rect">
            <a:avLst/>
          </a:prstGeom>
          <a:noFill/>
        </p:spPr>
        <p:txBody>
          <a:bodyPr wrap="square" rtlCol="0">
            <a:spAutoFit/>
          </a:bodyPr>
          <a:lstStyle/>
          <a:p>
            <a:r>
              <a:rPr lang="en-US" sz="1050" dirty="0">
                <a:solidFill>
                  <a:srgbClr val="666666"/>
                </a:solidFill>
              </a:rPr>
              <a:t>Source: Ipsos/Reuters poll Aug 28-31, 2026</a:t>
            </a:r>
          </a:p>
        </p:txBody>
      </p:sp>
      <p:sp>
        <p:nvSpPr>
          <p:cNvPr id="19" name="Textfeld 18">
            <a:extLst>
              <a:ext uri="{FF2B5EF4-FFF2-40B4-BE49-F238E27FC236}">
                <a16:creationId xmlns:a16="http://schemas.microsoft.com/office/drawing/2014/main" id="{BAF2B6A2-C03E-4D57-B9EF-A6FD8F33CD0D}"/>
              </a:ext>
            </a:extLst>
          </p:cNvPr>
          <p:cNvSpPr txBox="1"/>
          <p:nvPr/>
        </p:nvSpPr>
        <p:spPr>
          <a:xfrm>
            <a:off x="5657741" y="5939463"/>
            <a:ext cx="3272521" cy="577081"/>
          </a:xfrm>
          <a:prstGeom prst="rect">
            <a:avLst/>
          </a:prstGeom>
          <a:noFill/>
        </p:spPr>
        <p:txBody>
          <a:bodyPr wrap="square" rtlCol="0">
            <a:spAutoFit/>
          </a:bodyPr>
          <a:lstStyle/>
          <a:p>
            <a:r>
              <a:rPr lang="en-US" sz="1050" dirty="0">
                <a:solidFill>
                  <a:srgbClr val="666666"/>
                </a:solidFill>
              </a:rPr>
              <a:t>Media Tenor: </a:t>
            </a:r>
          </a:p>
          <a:p>
            <a:r>
              <a:rPr lang="en-US" sz="1050" dirty="0">
                <a:solidFill>
                  <a:srgbClr val="666666"/>
                </a:solidFill>
              </a:rPr>
              <a:t>Trump: 78 / 79 reports; </a:t>
            </a:r>
          </a:p>
          <a:p>
            <a:r>
              <a:rPr lang="en-US" sz="1050" dirty="0">
                <a:solidFill>
                  <a:srgbClr val="666666"/>
                </a:solidFill>
              </a:rPr>
              <a:t>White House Administration: 57 / 52 reports</a:t>
            </a:r>
          </a:p>
        </p:txBody>
      </p:sp>
      <p:sp>
        <p:nvSpPr>
          <p:cNvPr id="5" name="Textfeld 4">
            <a:extLst>
              <a:ext uri="{FF2B5EF4-FFF2-40B4-BE49-F238E27FC236}">
                <a16:creationId xmlns:a16="http://schemas.microsoft.com/office/drawing/2014/main" id="{1057BCE3-1ABF-4F78-93FA-CC78D3190425}"/>
              </a:ext>
            </a:extLst>
          </p:cNvPr>
          <p:cNvSpPr txBox="1"/>
          <p:nvPr/>
        </p:nvSpPr>
        <p:spPr>
          <a:xfrm>
            <a:off x="9375935" y="1666873"/>
            <a:ext cx="2618371" cy="5047536"/>
          </a:xfrm>
          <a:prstGeom prst="rect">
            <a:avLst/>
          </a:prstGeom>
          <a:noFill/>
        </p:spPr>
        <p:txBody>
          <a:bodyPr wrap="square" rtlCol="0">
            <a:spAutoFit/>
          </a:bodyPr>
          <a:lstStyle/>
          <a:p>
            <a:r>
              <a:rPr lang="en-US" sz="1400" dirty="0"/>
              <a:t>Depending on the source, about 50 per cent and more of the U.S. citizens consider the cost of living the most important factor in their Midterm-voting decision. And this is one of the few issues on the public agenda where Republican and Democratic voters are united. So here it seems to matter most what people see in the media and feel in their purses. </a:t>
            </a:r>
          </a:p>
          <a:p>
            <a:endParaRPr lang="en-US" sz="1400" dirty="0"/>
          </a:p>
          <a:p>
            <a:r>
              <a:rPr lang="en-US" sz="1400" dirty="0"/>
              <a:t>The tone of coverage on U.S. president Donald Trump has declined from -7.6 in 2025 to -10 in the first ten months of 2026. At the same time, the tone of coverage on the White House Administration has dropped from plus 7 to -11 points despite a number of efforts to address the problem.</a:t>
            </a:r>
          </a:p>
        </p:txBody>
      </p:sp>
    </p:spTree>
    <p:extLst>
      <p:ext uri="{BB962C8B-B14F-4D97-AF65-F5344CB8AC3E}">
        <p14:creationId xmlns:p14="http://schemas.microsoft.com/office/powerpoint/2010/main" val="375932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 name="Rectangle 1">
            <a:extLst>
              <a:ext uri="{FF2B5EF4-FFF2-40B4-BE49-F238E27FC236}">
                <a16:creationId xmlns:a16="http://schemas.microsoft.com/office/drawing/2014/main" id="{5824C3CD-0344-43C9-A39B-278757ED857E}"/>
              </a:ext>
            </a:extLst>
          </p:cNvPr>
          <p:cNvSpPr>
            <a:spLocks noGrp="1"/>
          </p:cNvSpPr>
          <p:nvPr/>
        </p:nvSpPr>
        <p:spPr>
          <a:xfrm>
            <a:off x="0" y="1527048"/>
            <a:ext cx="121920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 name="Rechteck 1">
            <a:extLst>
              <a:ext uri="{FF2B5EF4-FFF2-40B4-BE49-F238E27FC236}">
                <a16:creationId xmlns:a16="http://schemas.microsoft.com/office/drawing/2014/main" id="{6BD34E4F-C287-4C84-815C-585AA4E0B1DB}"/>
              </a:ext>
            </a:extLst>
          </p:cNvPr>
          <p:cNvSpPr>
            <a:spLocks noGrp="1"/>
          </p:cNvSpPr>
          <p:nvPr/>
        </p:nvSpPr>
        <p:spPr>
          <a:xfrm>
            <a:off x="523875" y="1569891"/>
            <a:ext cx="11049000" cy="333375"/>
          </a:xfrm>
          <a:prstGeom prst="rect">
            <a:avLst/>
          </a:prstGeom>
          <a:noFill/>
          <a:ln w="0">
            <a:noFill/>
            <a:prstDash val="solid"/>
          </a:ln>
        </p:spPr>
        <p:txBody>
          <a:bodyPr/>
          <a:lstStyle>
            <a:defPPr>
              <a:defRPr sz="1350" b="0">
                <a:solidFill>
                  <a:srgbClr val="555555"/>
                </a:solidFill>
              </a:defRPr>
            </a:defPPr>
            <a:lvl1pPr>
              <a:defRPr sz="1350" b="0">
                <a:solidFill>
                  <a:srgbClr val="555555"/>
                </a:solidFill>
              </a:defRPr>
            </a:lvl1pPr>
            <a:lvl2pPr>
              <a:defRPr sz="1350" b="0">
                <a:solidFill>
                  <a:srgbClr val="555555"/>
                </a:solidFill>
              </a:defRPr>
            </a:lvl2pPr>
            <a:lvl3pPr>
              <a:defRPr sz="1350" b="0">
                <a:solidFill>
                  <a:srgbClr val="555555"/>
                </a:solidFill>
              </a:defRPr>
            </a:lvl3pPr>
            <a:lvl4pPr>
              <a:defRPr sz="1350" b="0">
                <a:solidFill>
                  <a:srgbClr val="555555"/>
                </a:solidFill>
              </a:defRPr>
            </a:lvl4pPr>
            <a:lvl5pPr>
              <a:defRPr sz="1350" b="0">
                <a:solidFill>
                  <a:srgbClr val="555555"/>
                </a:solidFill>
              </a:defRPr>
            </a:lvl5pPr>
            <a:lvl6pPr>
              <a:defRPr sz="1350" b="0">
                <a:solidFill>
                  <a:srgbClr val="555555"/>
                </a:solidFill>
              </a:defRPr>
            </a:lvl6pPr>
            <a:lvl7pPr>
              <a:defRPr sz="1350" b="0">
                <a:solidFill>
                  <a:srgbClr val="555555"/>
                </a:solidFill>
              </a:defRPr>
            </a:lvl7pPr>
            <a:lvl8pPr>
              <a:defRPr sz="1350" b="0">
                <a:solidFill>
                  <a:srgbClr val="555555"/>
                </a:solidFill>
              </a:defRPr>
            </a:lvl8pPr>
            <a:lvl9pPr>
              <a:defRPr sz="1350" b="0">
                <a:solidFill>
                  <a:srgbClr val="555555"/>
                </a:solidFill>
              </a:defRPr>
            </a:lvl9pPr>
          </a:lstStyle>
          <a:p>
            <a:pPr>
              <a:defRPr sz="1350" b="0">
                <a:solidFill>
                  <a:srgbClr val="555555"/>
                </a:solidFill>
              </a:defRPr>
            </a:pPr>
            <a:r>
              <a:rPr sz="1350" b="1" dirty="0">
                <a:solidFill>
                  <a:schemeClr val="tx1"/>
                </a:solidFill>
              </a:rPr>
              <a:t>Two different measures: voter importance</a:t>
            </a:r>
            <a:r>
              <a:rPr lang="de-DE" sz="1350" b="1" dirty="0">
                <a:solidFill>
                  <a:schemeClr val="tx1"/>
                </a:solidFill>
              </a:rPr>
              <a:t> of the </a:t>
            </a:r>
            <a:r>
              <a:rPr lang="de-DE" sz="1350" b="1" dirty="0" err="1">
                <a:solidFill>
                  <a:schemeClr val="tx1"/>
                </a:solidFill>
              </a:rPr>
              <a:t>topic</a:t>
            </a:r>
            <a:r>
              <a:rPr sz="1350" b="1" dirty="0">
                <a:solidFill>
                  <a:schemeClr val="tx1"/>
                </a:solidFill>
              </a:rPr>
              <a:t> and share of coded coverage</a:t>
            </a:r>
            <a:r>
              <a:rPr lang="de-DE" sz="1350" b="1" dirty="0">
                <a:solidFill>
                  <a:schemeClr val="tx1"/>
                </a:solidFill>
              </a:rPr>
              <a:t> of the </a:t>
            </a:r>
            <a:r>
              <a:rPr lang="de-DE" sz="1350" b="1" dirty="0" err="1">
                <a:solidFill>
                  <a:schemeClr val="tx1"/>
                </a:solidFill>
              </a:rPr>
              <a:t>topic</a:t>
            </a:r>
            <a:r>
              <a:rPr lang="de-DE" sz="1350" b="1" dirty="0">
                <a:solidFill>
                  <a:schemeClr val="tx1"/>
                </a:solidFill>
              </a:rPr>
              <a:t> 1-10/2026</a:t>
            </a:r>
            <a:endParaRPr sz="1350" b="1" dirty="0">
              <a:solidFill>
                <a:schemeClr val="tx1"/>
              </a:solidFill>
            </a:endParaRPr>
          </a:p>
        </p:txBody>
      </p:sp>
      <p:sp>
        <p:nvSpPr>
          <p:cNvPr id="3" name="Rechteck 2">
            <a:extLst>
              <a:ext uri="{FF2B5EF4-FFF2-40B4-BE49-F238E27FC236}">
                <a16:creationId xmlns:a16="http://schemas.microsoft.com/office/drawing/2014/main" id="{347C1E82-799C-4416-9E50-0CB2D417EED0}"/>
              </a:ext>
            </a:extLst>
          </p:cNvPr>
          <p:cNvSpPr>
            <a:spLocks noGrp="1"/>
          </p:cNvSpPr>
          <p:nvPr/>
        </p:nvSpPr>
        <p:spPr>
          <a:xfrm>
            <a:off x="619125" y="2093766"/>
            <a:ext cx="5334000" cy="381000"/>
          </a:xfrm>
          <a:prstGeom prst="rect">
            <a:avLst/>
          </a:prstGeom>
          <a:noFill/>
          <a:ln w="0">
            <a:noFill/>
            <a:prstDash val="solid"/>
          </a:ln>
        </p:spPr>
        <p:txBody>
          <a:bodyPr/>
          <a:lstStyle>
            <a:defPPr>
              <a:defRPr sz="1650" b="0">
                <a:solidFill>
                  <a:srgbClr val="333333"/>
                </a:solidFill>
              </a:defRPr>
            </a:defPPr>
            <a:lvl1pPr>
              <a:defRPr sz="1650" b="0">
                <a:solidFill>
                  <a:srgbClr val="333333"/>
                </a:solidFill>
              </a:defRPr>
            </a:lvl1pPr>
            <a:lvl2pPr>
              <a:defRPr sz="1650" b="0">
                <a:solidFill>
                  <a:srgbClr val="333333"/>
                </a:solidFill>
              </a:defRPr>
            </a:lvl2pPr>
            <a:lvl3pPr>
              <a:defRPr sz="1650" b="0">
                <a:solidFill>
                  <a:srgbClr val="333333"/>
                </a:solidFill>
              </a:defRPr>
            </a:lvl3pPr>
            <a:lvl4pPr>
              <a:defRPr sz="1650" b="0">
                <a:solidFill>
                  <a:srgbClr val="333333"/>
                </a:solidFill>
              </a:defRPr>
            </a:lvl4pPr>
            <a:lvl5pPr>
              <a:defRPr sz="1650" b="0">
                <a:solidFill>
                  <a:srgbClr val="333333"/>
                </a:solidFill>
              </a:defRPr>
            </a:lvl5pPr>
            <a:lvl6pPr>
              <a:defRPr sz="1650" b="0">
                <a:solidFill>
                  <a:srgbClr val="333333"/>
                </a:solidFill>
              </a:defRPr>
            </a:lvl6pPr>
            <a:lvl7pPr>
              <a:defRPr sz="1650" b="0">
                <a:solidFill>
                  <a:srgbClr val="333333"/>
                </a:solidFill>
              </a:defRPr>
            </a:lvl7pPr>
            <a:lvl8pPr>
              <a:defRPr sz="1650" b="0">
                <a:solidFill>
                  <a:srgbClr val="333333"/>
                </a:solidFill>
              </a:defRPr>
            </a:lvl8pPr>
            <a:lvl9pPr>
              <a:defRPr sz="1650" b="0">
                <a:solidFill>
                  <a:srgbClr val="333333"/>
                </a:solidFill>
              </a:defRPr>
            </a:lvl9pPr>
          </a:lstStyle>
          <a:p>
            <a:pPr>
              <a:defRPr sz="1650" b="0">
                <a:solidFill>
                  <a:srgbClr val="333333"/>
                </a:solidFill>
              </a:defRPr>
            </a:pPr>
            <a:r>
              <a:rPr sz="1650" b="1" dirty="0">
                <a:solidFill>
                  <a:srgbClr val="333333"/>
                </a:solidFill>
              </a:rPr>
              <a:t>Issue</a:t>
            </a:r>
            <a:r>
              <a:rPr lang="de-DE" sz="1650" b="1" dirty="0">
                <a:solidFill>
                  <a:srgbClr val="333333"/>
                </a:solidFill>
              </a:rPr>
              <a:t> (</a:t>
            </a:r>
            <a:r>
              <a:rPr lang="de-DE" sz="1650" b="1" dirty="0" err="1">
                <a:solidFill>
                  <a:srgbClr val="333333"/>
                </a:solidFill>
              </a:rPr>
              <a:t>polls</a:t>
            </a:r>
            <a:r>
              <a:rPr lang="de-DE" sz="1650" b="1" dirty="0">
                <a:solidFill>
                  <a:srgbClr val="333333"/>
                </a:solidFill>
              </a:rPr>
              <a:t>)</a:t>
            </a:r>
            <a:r>
              <a:rPr sz="1650" b="1" dirty="0">
                <a:solidFill>
                  <a:srgbClr val="333333"/>
                </a:solidFill>
              </a:rPr>
              <a:t> / media </a:t>
            </a:r>
            <a:r>
              <a:rPr lang="de-DE" b="1" dirty="0" err="1"/>
              <a:t>category</a:t>
            </a:r>
            <a:endParaRPr sz="1650" b="1" dirty="0">
              <a:solidFill>
                <a:srgbClr val="333333"/>
              </a:solidFill>
            </a:endParaRPr>
          </a:p>
        </p:txBody>
      </p:sp>
      <p:sp>
        <p:nvSpPr>
          <p:cNvPr id="4" name="Rechteck 3">
            <a:extLst>
              <a:ext uri="{FF2B5EF4-FFF2-40B4-BE49-F238E27FC236}">
                <a16:creationId xmlns:a16="http://schemas.microsoft.com/office/drawing/2014/main" id="{95A755F4-B0CB-4749-BF43-80010A28232F}"/>
              </a:ext>
            </a:extLst>
          </p:cNvPr>
          <p:cNvSpPr>
            <a:spLocks noGrp="1"/>
          </p:cNvSpPr>
          <p:nvPr/>
        </p:nvSpPr>
        <p:spPr>
          <a:xfrm>
            <a:off x="6238875" y="2093766"/>
            <a:ext cx="2000250" cy="381000"/>
          </a:xfrm>
          <a:prstGeom prst="rect">
            <a:avLst/>
          </a:prstGeom>
          <a:noFill/>
          <a:ln w="0">
            <a:noFill/>
            <a:prstDash val="solid"/>
          </a:ln>
        </p:spPr>
        <p:txBody>
          <a:bodyPr/>
          <a:lstStyle>
            <a:defPPr>
              <a:defRPr sz="1650" b="1">
                <a:solidFill>
                  <a:srgbClr val="AE0068"/>
                </a:solidFill>
              </a:defRPr>
            </a:defPPr>
            <a:lvl1pPr>
              <a:defRPr sz="1650" b="1">
                <a:solidFill>
                  <a:srgbClr val="AE0068"/>
                </a:solidFill>
              </a:defRPr>
            </a:lvl1pPr>
            <a:lvl2pPr>
              <a:defRPr sz="1650" b="1">
                <a:solidFill>
                  <a:srgbClr val="AE0068"/>
                </a:solidFill>
              </a:defRPr>
            </a:lvl2pPr>
            <a:lvl3pPr>
              <a:defRPr sz="1650" b="1">
                <a:solidFill>
                  <a:srgbClr val="AE0068"/>
                </a:solidFill>
              </a:defRPr>
            </a:lvl3pPr>
            <a:lvl4pPr>
              <a:defRPr sz="1650" b="1">
                <a:solidFill>
                  <a:srgbClr val="AE0068"/>
                </a:solidFill>
              </a:defRPr>
            </a:lvl4pPr>
            <a:lvl5pPr>
              <a:defRPr sz="1650" b="1">
                <a:solidFill>
                  <a:srgbClr val="AE0068"/>
                </a:solidFill>
              </a:defRPr>
            </a:lvl5pPr>
            <a:lvl6pPr>
              <a:defRPr sz="1650" b="1">
                <a:solidFill>
                  <a:srgbClr val="AE0068"/>
                </a:solidFill>
              </a:defRPr>
            </a:lvl6pPr>
            <a:lvl7pPr>
              <a:defRPr sz="1650" b="1">
                <a:solidFill>
                  <a:srgbClr val="AE0068"/>
                </a:solidFill>
              </a:defRPr>
            </a:lvl7pPr>
            <a:lvl8pPr>
              <a:defRPr sz="1650" b="1">
                <a:solidFill>
                  <a:srgbClr val="AE0068"/>
                </a:solidFill>
              </a:defRPr>
            </a:lvl8pPr>
            <a:lvl9pPr>
              <a:defRPr sz="1650" b="1">
                <a:solidFill>
                  <a:srgbClr val="AE0068"/>
                </a:solidFill>
              </a:defRPr>
            </a:lvl9pPr>
          </a:lstStyle>
          <a:p>
            <a:pPr>
              <a:defRPr sz="1650" b="1">
                <a:solidFill>
                  <a:srgbClr val="AE0068"/>
                </a:solidFill>
              </a:defRPr>
            </a:pPr>
            <a:r>
              <a:rPr sz="1650" b="1">
                <a:solidFill>
                  <a:srgbClr val="AE0068"/>
                </a:solidFill>
              </a:rPr>
              <a:t>Voters</a:t>
            </a:r>
          </a:p>
        </p:txBody>
      </p:sp>
      <p:sp>
        <p:nvSpPr>
          <p:cNvPr id="5" name="Rechteck 4">
            <a:extLst>
              <a:ext uri="{FF2B5EF4-FFF2-40B4-BE49-F238E27FC236}">
                <a16:creationId xmlns:a16="http://schemas.microsoft.com/office/drawing/2014/main" id="{719FBA0D-26C3-484B-BD78-35127AA43402}"/>
              </a:ext>
            </a:extLst>
          </p:cNvPr>
          <p:cNvSpPr>
            <a:spLocks noGrp="1"/>
          </p:cNvSpPr>
          <p:nvPr/>
        </p:nvSpPr>
        <p:spPr>
          <a:xfrm>
            <a:off x="8572500" y="2093766"/>
            <a:ext cx="2000250" cy="381000"/>
          </a:xfrm>
          <a:prstGeom prst="rect">
            <a:avLst/>
          </a:prstGeom>
          <a:noFill/>
          <a:ln w="0">
            <a:noFill/>
            <a:prstDash val="solid"/>
          </a:ln>
        </p:spPr>
        <p:txBody>
          <a:bodyPr/>
          <a:lstStyle>
            <a:defPPr>
              <a:defRPr sz="1650" b="1">
                <a:solidFill>
                  <a:srgbClr val="555555"/>
                </a:solidFill>
              </a:defRPr>
            </a:defPPr>
            <a:lvl1pPr>
              <a:defRPr sz="1650" b="1">
                <a:solidFill>
                  <a:srgbClr val="555555"/>
                </a:solidFill>
              </a:defRPr>
            </a:lvl1pPr>
            <a:lvl2pPr>
              <a:defRPr sz="1650" b="1">
                <a:solidFill>
                  <a:srgbClr val="555555"/>
                </a:solidFill>
              </a:defRPr>
            </a:lvl2pPr>
            <a:lvl3pPr>
              <a:defRPr sz="1650" b="1">
                <a:solidFill>
                  <a:srgbClr val="555555"/>
                </a:solidFill>
              </a:defRPr>
            </a:lvl3pPr>
            <a:lvl4pPr>
              <a:defRPr sz="1650" b="1">
                <a:solidFill>
                  <a:srgbClr val="555555"/>
                </a:solidFill>
              </a:defRPr>
            </a:lvl4pPr>
            <a:lvl5pPr>
              <a:defRPr sz="1650" b="1">
                <a:solidFill>
                  <a:srgbClr val="555555"/>
                </a:solidFill>
              </a:defRPr>
            </a:lvl5pPr>
            <a:lvl6pPr>
              <a:defRPr sz="1650" b="1">
                <a:solidFill>
                  <a:srgbClr val="555555"/>
                </a:solidFill>
              </a:defRPr>
            </a:lvl6pPr>
            <a:lvl7pPr>
              <a:defRPr sz="1650" b="1">
                <a:solidFill>
                  <a:srgbClr val="555555"/>
                </a:solidFill>
              </a:defRPr>
            </a:lvl7pPr>
            <a:lvl8pPr>
              <a:defRPr sz="1650" b="1">
                <a:solidFill>
                  <a:srgbClr val="555555"/>
                </a:solidFill>
              </a:defRPr>
            </a:lvl8pPr>
            <a:lvl9pPr>
              <a:defRPr sz="1650" b="1">
                <a:solidFill>
                  <a:srgbClr val="555555"/>
                </a:solidFill>
              </a:defRPr>
            </a:lvl9pPr>
          </a:lstStyle>
          <a:p>
            <a:pPr>
              <a:defRPr sz="1650" b="1">
                <a:solidFill>
                  <a:srgbClr val="555555"/>
                </a:solidFill>
              </a:defRPr>
            </a:pPr>
            <a:r>
              <a:rPr sz="1650" b="1">
                <a:solidFill>
                  <a:srgbClr val="555555"/>
                </a:solidFill>
              </a:rPr>
              <a:t>Media share</a:t>
            </a:r>
          </a:p>
        </p:txBody>
      </p:sp>
      <p:sp>
        <p:nvSpPr>
          <p:cNvPr id="6" name="Rechteck 5">
            <a:extLst>
              <a:ext uri="{FF2B5EF4-FFF2-40B4-BE49-F238E27FC236}">
                <a16:creationId xmlns:a16="http://schemas.microsoft.com/office/drawing/2014/main" id="{CE65EBFF-B61E-4423-8669-24AD0DDD5C10}"/>
              </a:ext>
            </a:extLst>
          </p:cNvPr>
          <p:cNvSpPr>
            <a:spLocks noGrp="1"/>
          </p:cNvSpPr>
          <p:nvPr/>
        </p:nvSpPr>
        <p:spPr>
          <a:xfrm>
            <a:off x="619125" y="2617641"/>
            <a:ext cx="5334000" cy="381000"/>
          </a:xfrm>
          <a:prstGeom prst="rect">
            <a:avLst/>
          </a:prstGeom>
          <a:noFill/>
          <a:ln w="0">
            <a:noFill/>
            <a:prstDash val="solid"/>
          </a:ln>
        </p:spPr>
        <p:txBody>
          <a:bodyPr/>
          <a:lstStyle>
            <a:defPPr>
              <a:defRPr sz="1650" b="0">
                <a:solidFill>
                  <a:srgbClr val="333333"/>
                </a:solidFill>
              </a:defRPr>
            </a:defPPr>
            <a:lvl1pPr>
              <a:defRPr sz="1650" b="0">
                <a:solidFill>
                  <a:srgbClr val="333333"/>
                </a:solidFill>
              </a:defRPr>
            </a:lvl1pPr>
            <a:lvl2pPr>
              <a:defRPr sz="1650" b="0">
                <a:solidFill>
                  <a:srgbClr val="333333"/>
                </a:solidFill>
              </a:defRPr>
            </a:lvl2pPr>
            <a:lvl3pPr>
              <a:defRPr sz="1650" b="0">
                <a:solidFill>
                  <a:srgbClr val="333333"/>
                </a:solidFill>
              </a:defRPr>
            </a:lvl3pPr>
            <a:lvl4pPr>
              <a:defRPr sz="1650" b="0">
                <a:solidFill>
                  <a:srgbClr val="333333"/>
                </a:solidFill>
              </a:defRPr>
            </a:lvl4pPr>
            <a:lvl5pPr>
              <a:defRPr sz="1650" b="0">
                <a:solidFill>
                  <a:srgbClr val="333333"/>
                </a:solidFill>
              </a:defRPr>
            </a:lvl5pPr>
            <a:lvl6pPr>
              <a:defRPr sz="1650" b="0">
                <a:solidFill>
                  <a:srgbClr val="333333"/>
                </a:solidFill>
              </a:defRPr>
            </a:lvl6pPr>
            <a:lvl7pPr>
              <a:defRPr sz="1650" b="0">
                <a:solidFill>
                  <a:srgbClr val="333333"/>
                </a:solidFill>
              </a:defRPr>
            </a:lvl7pPr>
            <a:lvl8pPr>
              <a:defRPr sz="1650" b="0">
                <a:solidFill>
                  <a:srgbClr val="333333"/>
                </a:solidFill>
              </a:defRPr>
            </a:lvl8pPr>
            <a:lvl9pPr>
              <a:defRPr sz="1650" b="0">
                <a:solidFill>
                  <a:srgbClr val="333333"/>
                </a:solidFill>
              </a:defRPr>
            </a:lvl9pPr>
          </a:lstStyle>
          <a:p>
            <a:pPr>
              <a:defRPr sz="1650" b="0">
                <a:solidFill>
                  <a:srgbClr val="333333"/>
                </a:solidFill>
              </a:defRPr>
            </a:pPr>
            <a:r>
              <a:rPr sz="1650" b="0">
                <a:solidFill>
                  <a:srgbClr val="333333"/>
                </a:solidFill>
              </a:rPr>
              <a:t>Economy / economy and prices</a:t>
            </a:r>
          </a:p>
        </p:txBody>
      </p:sp>
      <p:sp>
        <p:nvSpPr>
          <p:cNvPr id="7" name="Rechteck 6">
            <a:extLst>
              <a:ext uri="{FF2B5EF4-FFF2-40B4-BE49-F238E27FC236}">
                <a16:creationId xmlns:a16="http://schemas.microsoft.com/office/drawing/2014/main" id="{DDDDABFA-10B6-409A-8A29-C313F73890C2}"/>
              </a:ext>
            </a:extLst>
          </p:cNvPr>
          <p:cNvSpPr>
            <a:spLocks noGrp="1"/>
          </p:cNvSpPr>
          <p:nvPr/>
        </p:nvSpPr>
        <p:spPr>
          <a:xfrm>
            <a:off x="6238875" y="2617641"/>
            <a:ext cx="2000250" cy="381000"/>
          </a:xfrm>
          <a:prstGeom prst="rect">
            <a:avLst/>
          </a:prstGeom>
          <a:noFill/>
          <a:ln w="0">
            <a:noFill/>
            <a:prstDash val="solid"/>
          </a:ln>
        </p:spPr>
        <p:txBody>
          <a:bodyPr/>
          <a:lstStyle>
            <a:defPPr>
              <a:defRPr sz="1650" b="1">
                <a:solidFill>
                  <a:srgbClr val="AE0068"/>
                </a:solidFill>
              </a:defRPr>
            </a:defPPr>
            <a:lvl1pPr>
              <a:defRPr sz="1650" b="1">
                <a:solidFill>
                  <a:srgbClr val="AE0068"/>
                </a:solidFill>
              </a:defRPr>
            </a:lvl1pPr>
            <a:lvl2pPr>
              <a:defRPr sz="1650" b="1">
                <a:solidFill>
                  <a:srgbClr val="AE0068"/>
                </a:solidFill>
              </a:defRPr>
            </a:lvl2pPr>
            <a:lvl3pPr>
              <a:defRPr sz="1650" b="1">
                <a:solidFill>
                  <a:srgbClr val="AE0068"/>
                </a:solidFill>
              </a:defRPr>
            </a:lvl3pPr>
            <a:lvl4pPr>
              <a:defRPr sz="1650" b="1">
                <a:solidFill>
                  <a:srgbClr val="AE0068"/>
                </a:solidFill>
              </a:defRPr>
            </a:lvl4pPr>
            <a:lvl5pPr>
              <a:defRPr sz="1650" b="1">
                <a:solidFill>
                  <a:srgbClr val="AE0068"/>
                </a:solidFill>
              </a:defRPr>
            </a:lvl5pPr>
            <a:lvl6pPr>
              <a:defRPr sz="1650" b="1">
                <a:solidFill>
                  <a:srgbClr val="AE0068"/>
                </a:solidFill>
              </a:defRPr>
            </a:lvl6pPr>
            <a:lvl7pPr>
              <a:defRPr sz="1650" b="1">
                <a:solidFill>
                  <a:srgbClr val="AE0068"/>
                </a:solidFill>
              </a:defRPr>
            </a:lvl7pPr>
            <a:lvl8pPr>
              <a:defRPr sz="1650" b="1">
                <a:solidFill>
                  <a:srgbClr val="AE0068"/>
                </a:solidFill>
              </a:defRPr>
            </a:lvl8pPr>
            <a:lvl9pPr>
              <a:defRPr sz="1650" b="1">
                <a:solidFill>
                  <a:srgbClr val="AE0068"/>
                </a:solidFill>
              </a:defRPr>
            </a:lvl9pPr>
          </a:lstStyle>
          <a:p>
            <a:pPr>
              <a:defRPr sz="1650" b="1">
                <a:solidFill>
                  <a:srgbClr val="AE0068"/>
                </a:solidFill>
              </a:defRPr>
            </a:pPr>
            <a:r>
              <a:rPr sz="1650" b="1">
                <a:solidFill>
                  <a:srgbClr val="AE0068"/>
                </a:solidFill>
              </a:rPr>
              <a:t>84%</a:t>
            </a:r>
          </a:p>
        </p:txBody>
      </p:sp>
      <p:sp>
        <p:nvSpPr>
          <p:cNvPr id="8" name="Rechteck 7">
            <a:extLst>
              <a:ext uri="{FF2B5EF4-FFF2-40B4-BE49-F238E27FC236}">
                <a16:creationId xmlns:a16="http://schemas.microsoft.com/office/drawing/2014/main" id="{AC6B76B7-ED7C-444E-99CD-809886EE6DE8}"/>
              </a:ext>
            </a:extLst>
          </p:cNvPr>
          <p:cNvSpPr>
            <a:spLocks noGrp="1"/>
          </p:cNvSpPr>
          <p:nvPr/>
        </p:nvSpPr>
        <p:spPr>
          <a:xfrm>
            <a:off x="8572500" y="2617641"/>
            <a:ext cx="2000250" cy="381000"/>
          </a:xfrm>
          <a:prstGeom prst="rect">
            <a:avLst/>
          </a:prstGeom>
          <a:noFill/>
          <a:ln w="0">
            <a:noFill/>
            <a:prstDash val="solid"/>
          </a:ln>
        </p:spPr>
        <p:txBody>
          <a:bodyPr/>
          <a:lstStyle>
            <a:defPPr>
              <a:defRPr sz="1650" b="1">
                <a:solidFill>
                  <a:srgbClr val="555555"/>
                </a:solidFill>
              </a:defRPr>
            </a:defPPr>
            <a:lvl1pPr>
              <a:defRPr sz="1650" b="1">
                <a:solidFill>
                  <a:srgbClr val="555555"/>
                </a:solidFill>
              </a:defRPr>
            </a:lvl1pPr>
            <a:lvl2pPr>
              <a:defRPr sz="1650" b="1">
                <a:solidFill>
                  <a:srgbClr val="555555"/>
                </a:solidFill>
              </a:defRPr>
            </a:lvl2pPr>
            <a:lvl3pPr>
              <a:defRPr sz="1650" b="1">
                <a:solidFill>
                  <a:srgbClr val="555555"/>
                </a:solidFill>
              </a:defRPr>
            </a:lvl3pPr>
            <a:lvl4pPr>
              <a:defRPr sz="1650" b="1">
                <a:solidFill>
                  <a:srgbClr val="555555"/>
                </a:solidFill>
              </a:defRPr>
            </a:lvl4pPr>
            <a:lvl5pPr>
              <a:defRPr sz="1650" b="1">
                <a:solidFill>
                  <a:srgbClr val="555555"/>
                </a:solidFill>
              </a:defRPr>
            </a:lvl5pPr>
            <a:lvl6pPr>
              <a:defRPr sz="1650" b="1">
                <a:solidFill>
                  <a:srgbClr val="555555"/>
                </a:solidFill>
              </a:defRPr>
            </a:lvl6pPr>
            <a:lvl7pPr>
              <a:defRPr sz="1650" b="1">
                <a:solidFill>
                  <a:srgbClr val="555555"/>
                </a:solidFill>
              </a:defRPr>
            </a:lvl7pPr>
            <a:lvl8pPr>
              <a:defRPr sz="1650" b="1">
                <a:solidFill>
                  <a:srgbClr val="555555"/>
                </a:solidFill>
              </a:defRPr>
            </a:lvl8pPr>
            <a:lvl9pPr>
              <a:defRPr sz="1650" b="1">
                <a:solidFill>
                  <a:srgbClr val="555555"/>
                </a:solidFill>
              </a:defRPr>
            </a:lvl9pPr>
          </a:lstStyle>
          <a:p>
            <a:pPr>
              <a:defRPr sz="1650" b="1">
                <a:solidFill>
                  <a:srgbClr val="555555"/>
                </a:solidFill>
              </a:defRPr>
            </a:pPr>
            <a:r>
              <a:rPr sz="1650" b="1">
                <a:solidFill>
                  <a:srgbClr val="555555"/>
                </a:solidFill>
              </a:rPr>
              <a:t>7.5%</a:t>
            </a:r>
          </a:p>
        </p:txBody>
      </p:sp>
      <p:sp>
        <p:nvSpPr>
          <p:cNvPr id="9" name="Rechteck 8">
            <a:extLst>
              <a:ext uri="{FF2B5EF4-FFF2-40B4-BE49-F238E27FC236}">
                <a16:creationId xmlns:a16="http://schemas.microsoft.com/office/drawing/2014/main" id="{C13EC47B-65A8-4F7E-AD24-35732B106C0C}"/>
              </a:ext>
            </a:extLst>
          </p:cNvPr>
          <p:cNvSpPr>
            <a:spLocks noGrp="1"/>
          </p:cNvSpPr>
          <p:nvPr/>
        </p:nvSpPr>
        <p:spPr>
          <a:xfrm>
            <a:off x="619125" y="3093891"/>
            <a:ext cx="5334000" cy="381000"/>
          </a:xfrm>
          <a:prstGeom prst="rect">
            <a:avLst/>
          </a:prstGeom>
          <a:noFill/>
          <a:ln w="0">
            <a:noFill/>
            <a:prstDash val="solid"/>
          </a:ln>
        </p:spPr>
        <p:txBody>
          <a:bodyPr/>
          <a:lstStyle>
            <a:defPPr>
              <a:defRPr sz="1650" b="0">
                <a:solidFill>
                  <a:srgbClr val="333333"/>
                </a:solidFill>
              </a:defRPr>
            </a:defPPr>
            <a:lvl1pPr>
              <a:defRPr sz="1650" b="0">
                <a:solidFill>
                  <a:srgbClr val="333333"/>
                </a:solidFill>
              </a:defRPr>
            </a:lvl1pPr>
            <a:lvl2pPr>
              <a:defRPr sz="1650" b="0">
                <a:solidFill>
                  <a:srgbClr val="333333"/>
                </a:solidFill>
              </a:defRPr>
            </a:lvl2pPr>
            <a:lvl3pPr>
              <a:defRPr sz="1650" b="0">
                <a:solidFill>
                  <a:srgbClr val="333333"/>
                </a:solidFill>
              </a:defRPr>
            </a:lvl3pPr>
            <a:lvl4pPr>
              <a:defRPr sz="1650" b="0">
                <a:solidFill>
                  <a:srgbClr val="333333"/>
                </a:solidFill>
              </a:defRPr>
            </a:lvl4pPr>
            <a:lvl5pPr>
              <a:defRPr sz="1650" b="0">
                <a:solidFill>
                  <a:srgbClr val="333333"/>
                </a:solidFill>
              </a:defRPr>
            </a:lvl5pPr>
            <a:lvl6pPr>
              <a:defRPr sz="1650" b="0">
                <a:solidFill>
                  <a:srgbClr val="333333"/>
                </a:solidFill>
              </a:defRPr>
            </a:lvl6pPr>
            <a:lvl7pPr>
              <a:defRPr sz="1650" b="0">
                <a:solidFill>
                  <a:srgbClr val="333333"/>
                </a:solidFill>
              </a:defRPr>
            </a:lvl7pPr>
            <a:lvl8pPr>
              <a:defRPr sz="1650" b="0">
                <a:solidFill>
                  <a:srgbClr val="333333"/>
                </a:solidFill>
              </a:defRPr>
            </a:lvl8pPr>
            <a:lvl9pPr>
              <a:defRPr sz="1650" b="0">
                <a:solidFill>
                  <a:srgbClr val="333333"/>
                </a:solidFill>
              </a:defRPr>
            </a:lvl9pPr>
          </a:lstStyle>
          <a:p>
            <a:pPr>
              <a:defRPr sz="1650" b="0">
                <a:solidFill>
                  <a:srgbClr val="333333"/>
                </a:solidFill>
              </a:defRPr>
            </a:pPr>
            <a:r>
              <a:rPr sz="1650" b="0">
                <a:solidFill>
                  <a:srgbClr val="333333"/>
                </a:solidFill>
              </a:rPr>
              <a:t>Healthcare / health</a:t>
            </a:r>
          </a:p>
        </p:txBody>
      </p:sp>
      <p:sp>
        <p:nvSpPr>
          <p:cNvPr id="10" name="Rechteck 9">
            <a:extLst>
              <a:ext uri="{FF2B5EF4-FFF2-40B4-BE49-F238E27FC236}">
                <a16:creationId xmlns:a16="http://schemas.microsoft.com/office/drawing/2014/main" id="{9A07BBE6-BA04-490B-A6BF-E9DB4D92A2DC}"/>
              </a:ext>
            </a:extLst>
          </p:cNvPr>
          <p:cNvSpPr>
            <a:spLocks noGrp="1"/>
          </p:cNvSpPr>
          <p:nvPr/>
        </p:nvSpPr>
        <p:spPr>
          <a:xfrm>
            <a:off x="6238875" y="3093891"/>
            <a:ext cx="2000250" cy="381000"/>
          </a:xfrm>
          <a:prstGeom prst="rect">
            <a:avLst/>
          </a:prstGeom>
          <a:noFill/>
          <a:ln w="0">
            <a:noFill/>
            <a:prstDash val="solid"/>
          </a:ln>
        </p:spPr>
        <p:txBody>
          <a:bodyPr/>
          <a:lstStyle>
            <a:defPPr>
              <a:defRPr sz="1650" b="1">
                <a:solidFill>
                  <a:srgbClr val="AE0068"/>
                </a:solidFill>
              </a:defRPr>
            </a:defPPr>
            <a:lvl1pPr>
              <a:defRPr sz="1650" b="1">
                <a:solidFill>
                  <a:srgbClr val="AE0068"/>
                </a:solidFill>
              </a:defRPr>
            </a:lvl1pPr>
            <a:lvl2pPr>
              <a:defRPr sz="1650" b="1">
                <a:solidFill>
                  <a:srgbClr val="AE0068"/>
                </a:solidFill>
              </a:defRPr>
            </a:lvl2pPr>
            <a:lvl3pPr>
              <a:defRPr sz="1650" b="1">
                <a:solidFill>
                  <a:srgbClr val="AE0068"/>
                </a:solidFill>
              </a:defRPr>
            </a:lvl3pPr>
            <a:lvl4pPr>
              <a:defRPr sz="1650" b="1">
                <a:solidFill>
                  <a:srgbClr val="AE0068"/>
                </a:solidFill>
              </a:defRPr>
            </a:lvl4pPr>
            <a:lvl5pPr>
              <a:defRPr sz="1650" b="1">
                <a:solidFill>
                  <a:srgbClr val="AE0068"/>
                </a:solidFill>
              </a:defRPr>
            </a:lvl5pPr>
            <a:lvl6pPr>
              <a:defRPr sz="1650" b="1">
                <a:solidFill>
                  <a:srgbClr val="AE0068"/>
                </a:solidFill>
              </a:defRPr>
            </a:lvl6pPr>
            <a:lvl7pPr>
              <a:defRPr sz="1650" b="1">
                <a:solidFill>
                  <a:srgbClr val="AE0068"/>
                </a:solidFill>
              </a:defRPr>
            </a:lvl7pPr>
            <a:lvl8pPr>
              <a:defRPr sz="1650" b="1">
                <a:solidFill>
                  <a:srgbClr val="AE0068"/>
                </a:solidFill>
              </a:defRPr>
            </a:lvl8pPr>
            <a:lvl9pPr>
              <a:defRPr sz="1650" b="1">
                <a:solidFill>
                  <a:srgbClr val="AE0068"/>
                </a:solidFill>
              </a:defRPr>
            </a:lvl9pPr>
          </a:lstStyle>
          <a:p>
            <a:pPr>
              <a:defRPr sz="1650" b="1">
                <a:solidFill>
                  <a:srgbClr val="AE0068"/>
                </a:solidFill>
              </a:defRPr>
            </a:pPr>
            <a:r>
              <a:rPr sz="1650" b="1">
                <a:solidFill>
                  <a:srgbClr val="AE0068"/>
                </a:solidFill>
              </a:rPr>
              <a:t>68%</a:t>
            </a:r>
          </a:p>
        </p:txBody>
      </p:sp>
      <p:sp>
        <p:nvSpPr>
          <p:cNvPr id="11" name="Rechteck 10">
            <a:extLst>
              <a:ext uri="{FF2B5EF4-FFF2-40B4-BE49-F238E27FC236}">
                <a16:creationId xmlns:a16="http://schemas.microsoft.com/office/drawing/2014/main" id="{927C1D28-591A-4F17-AE4B-4C4890A3C81B}"/>
              </a:ext>
            </a:extLst>
          </p:cNvPr>
          <p:cNvSpPr>
            <a:spLocks noGrp="1"/>
          </p:cNvSpPr>
          <p:nvPr/>
        </p:nvSpPr>
        <p:spPr>
          <a:xfrm>
            <a:off x="8572500" y="3093891"/>
            <a:ext cx="2000250" cy="381000"/>
          </a:xfrm>
          <a:prstGeom prst="rect">
            <a:avLst/>
          </a:prstGeom>
          <a:noFill/>
          <a:ln w="0">
            <a:noFill/>
            <a:prstDash val="solid"/>
          </a:ln>
        </p:spPr>
        <p:txBody>
          <a:bodyPr/>
          <a:lstStyle>
            <a:defPPr>
              <a:defRPr sz="1650" b="1">
                <a:solidFill>
                  <a:srgbClr val="555555"/>
                </a:solidFill>
              </a:defRPr>
            </a:defPPr>
            <a:lvl1pPr>
              <a:defRPr sz="1650" b="1">
                <a:solidFill>
                  <a:srgbClr val="555555"/>
                </a:solidFill>
              </a:defRPr>
            </a:lvl1pPr>
            <a:lvl2pPr>
              <a:defRPr sz="1650" b="1">
                <a:solidFill>
                  <a:srgbClr val="555555"/>
                </a:solidFill>
              </a:defRPr>
            </a:lvl2pPr>
            <a:lvl3pPr>
              <a:defRPr sz="1650" b="1">
                <a:solidFill>
                  <a:srgbClr val="555555"/>
                </a:solidFill>
              </a:defRPr>
            </a:lvl3pPr>
            <a:lvl4pPr>
              <a:defRPr sz="1650" b="1">
                <a:solidFill>
                  <a:srgbClr val="555555"/>
                </a:solidFill>
              </a:defRPr>
            </a:lvl4pPr>
            <a:lvl5pPr>
              <a:defRPr sz="1650" b="1">
                <a:solidFill>
                  <a:srgbClr val="555555"/>
                </a:solidFill>
              </a:defRPr>
            </a:lvl5pPr>
            <a:lvl6pPr>
              <a:defRPr sz="1650" b="1">
                <a:solidFill>
                  <a:srgbClr val="555555"/>
                </a:solidFill>
              </a:defRPr>
            </a:lvl6pPr>
            <a:lvl7pPr>
              <a:defRPr sz="1650" b="1">
                <a:solidFill>
                  <a:srgbClr val="555555"/>
                </a:solidFill>
              </a:defRPr>
            </a:lvl7pPr>
            <a:lvl8pPr>
              <a:defRPr sz="1650" b="1">
                <a:solidFill>
                  <a:srgbClr val="555555"/>
                </a:solidFill>
              </a:defRPr>
            </a:lvl8pPr>
            <a:lvl9pPr>
              <a:defRPr sz="1650" b="1">
                <a:solidFill>
                  <a:srgbClr val="555555"/>
                </a:solidFill>
              </a:defRPr>
            </a:lvl9pPr>
          </a:lstStyle>
          <a:p>
            <a:pPr>
              <a:defRPr sz="1650" b="1">
                <a:solidFill>
                  <a:srgbClr val="555555"/>
                </a:solidFill>
              </a:defRPr>
            </a:pPr>
            <a:r>
              <a:rPr sz="1650" b="1">
                <a:solidFill>
                  <a:srgbClr val="555555"/>
                </a:solidFill>
              </a:rPr>
              <a:t>1.7%</a:t>
            </a:r>
          </a:p>
        </p:txBody>
      </p:sp>
      <p:sp>
        <p:nvSpPr>
          <p:cNvPr id="12" name="Rechteck 11">
            <a:extLst>
              <a:ext uri="{FF2B5EF4-FFF2-40B4-BE49-F238E27FC236}">
                <a16:creationId xmlns:a16="http://schemas.microsoft.com/office/drawing/2014/main" id="{B1460022-6AA2-427B-84D9-88493231BFE4}"/>
              </a:ext>
            </a:extLst>
          </p:cNvPr>
          <p:cNvSpPr>
            <a:spLocks noGrp="1"/>
          </p:cNvSpPr>
          <p:nvPr/>
        </p:nvSpPr>
        <p:spPr>
          <a:xfrm>
            <a:off x="619125" y="3570141"/>
            <a:ext cx="5334000" cy="381000"/>
          </a:xfrm>
          <a:prstGeom prst="rect">
            <a:avLst/>
          </a:prstGeom>
          <a:noFill/>
          <a:ln w="0">
            <a:noFill/>
            <a:prstDash val="solid"/>
          </a:ln>
        </p:spPr>
        <p:txBody>
          <a:bodyPr/>
          <a:lstStyle>
            <a:defPPr>
              <a:defRPr sz="1650" b="0">
                <a:solidFill>
                  <a:srgbClr val="333333"/>
                </a:solidFill>
              </a:defRPr>
            </a:defPPr>
            <a:lvl1pPr>
              <a:defRPr sz="1650" b="0">
                <a:solidFill>
                  <a:srgbClr val="333333"/>
                </a:solidFill>
              </a:defRPr>
            </a:lvl1pPr>
            <a:lvl2pPr>
              <a:defRPr sz="1650" b="0">
                <a:solidFill>
                  <a:srgbClr val="333333"/>
                </a:solidFill>
              </a:defRPr>
            </a:lvl2pPr>
            <a:lvl3pPr>
              <a:defRPr sz="1650" b="0">
                <a:solidFill>
                  <a:srgbClr val="333333"/>
                </a:solidFill>
              </a:defRPr>
            </a:lvl3pPr>
            <a:lvl4pPr>
              <a:defRPr sz="1650" b="0">
                <a:solidFill>
                  <a:srgbClr val="333333"/>
                </a:solidFill>
              </a:defRPr>
            </a:lvl4pPr>
            <a:lvl5pPr>
              <a:defRPr sz="1650" b="0">
                <a:solidFill>
                  <a:srgbClr val="333333"/>
                </a:solidFill>
              </a:defRPr>
            </a:lvl5pPr>
            <a:lvl6pPr>
              <a:defRPr sz="1650" b="0">
                <a:solidFill>
                  <a:srgbClr val="333333"/>
                </a:solidFill>
              </a:defRPr>
            </a:lvl6pPr>
            <a:lvl7pPr>
              <a:defRPr sz="1650" b="0">
                <a:solidFill>
                  <a:srgbClr val="333333"/>
                </a:solidFill>
              </a:defRPr>
            </a:lvl7pPr>
            <a:lvl8pPr>
              <a:defRPr sz="1650" b="0">
                <a:solidFill>
                  <a:srgbClr val="333333"/>
                </a:solidFill>
              </a:defRPr>
            </a:lvl8pPr>
            <a:lvl9pPr>
              <a:defRPr sz="1650" b="0">
                <a:solidFill>
                  <a:srgbClr val="333333"/>
                </a:solidFill>
              </a:defRPr>
            </a:lvl9pPr>
          </a:lstStyle>
          <a:p>
            <a:pPr>
              <a:defRPr sz="1650" b="0">
                <a:solidFill>
                  <a:srgbClr val="333333"/>
                </a:solidFill>
              </a:defRPr>
            </a:pPr>
            <a:r>
              <a:rPr sz="1650" b="0">
                <a:solidFill>
                  <a:srgbClr val="333333"/>
                </a:solidFill>
              </a:rPr>
              <a:t>Education / education</a:t>
            </a:r>
          </a:p>
        </p:txBody>
      </p:sp>
      <p:sp>
        <p:nvSpPr>
          <p:cNvPr id="13" name="Rechteck 12">
            <a:extLst>
              <a:ext uri="{FF2B5EF4-FFF2-40B4-BE49-F238E27FC236}">
                <a16:creationId xmlns:a16="http://schemas.microsoft.com/office/drawing/2014/main" id="{22D33D9A-9E4F-47BF-8F39-05ADC1712A2B}"/>
              </a:ext>
            </a:extLst>
          </p:cNvPr>
          <p:cNvSpPr>
            <a:spLocks noGrp="1"/>
          </p:cNvSpPr>
          <p:nvPr/>
        </p:nvSpPr>
        <p:spPr>
          <a:xfrm>
            <a:off x="6238875" y="3570141"/>
            <a:ext cx="2000250" cy="381000"/>
          </a:xfrm>
          <a:prstGeom prst="rect">
            <a:avLst/>
          </a:prstGeom>
          <a:noFill/>
          <a:ln w="0">
            <a:noFill/>
            <a:prstDash val="solid"/>
          </a:ln>
        </p:spPr>
        <p:txBody>
          <a:bodyPr/>
          <a:lstStyle>
            <a:defPPr>
              <a:defRPr sz="1650" b="1">
                <a:solidFill>
                  <a:srgbClr val="AE0068"/>
                </a:solidFill>
              </a:defRPr>
            </a:defPPr>
            <a:lvl1pPr>
              <a:defRPr sz="1650" b="1">
                <a:solidFill>
                  <a:srgbClr val="AE0068"/>
                </a:solidFill>
              </a:defRPr>
            </a:lvl1pPr>
            <a:lvl2pPr>
              <a:defRPr sz="1650" b="1">
                <a:solidFill>
                  <a:srgbClr val="AE0068"/>
                </a:solidFill>
              </a:defRPr>
            </a:lvl2pPr>
            <a:lvl3pPr>
              <a:defRPr sz="1650" b="1">
                <a:solidFill>
                  <a:srgbClr val="AE0068"/>
                </a:solidFill>
              </a:defRPr>
            </a:lvl3pPr>
            <a:lvl4pPr>
              <a:defRPr sz="1650" b="1">
                <a:solidFill>
                  <a:srgbClr val="AE0068"/>
                </a:solidFill>
              </a:defRPr>
            </a:lvl4pPr>
            <a:lvl5pPr>
              <a:defRPr sz="1650" b="1">
                <a:solidFill>
                  <a:srgbClr val="AE0068"/>
                </a:solidFill>
              </a:defRPr>
            </a:lvl5pPr>
            <a:lvl6pPr>
              <a:defRPr sz="1650" b="1">
                <a:solidFill>
                  <a:srgbClr val="AE0068"/>
                </a:solidFill>
              </a:defRPr>
            </a:lvl6pPr>
            <a:lvl7pPr>
              <a:defRPr sz="1650" b="1">
                <a:solidFill>
                  <a:srgbClr val="AE0068"/>
                </a:solidFill>
              </a:defRPr>
            </a:lvl7pPr>
            <a:lvl8pPr>
              <a:defRPr sz="1650" b="1">
                <a:solidFill>
                  <a:srgbClr val="AE0068"/>
                </a:solidFill>
              </a:defRPr>
            </a:lvl8pPr>
            <a:lvl9pPr>
              <a:defRPr sz="1650" b="1">
                <a:solidFill>
                  <a:srgbClr val="AE0068"/>
                </a:solidFill>
              </a:defRPr>
            </a:lvl9pPr>
          </a:lstStyle>
          <a:p>
            <a:pPr>
              <a:defRPr sz="1650" b="1">
                <a:solidFill>
                  <a:srgbClr val="AE0068"/>
                </a:solidFill>
              </a:defRPr>
            </a:pPr>
            <a:r>
              <a:rPr sz="1650" b="1">
                <a:solidFill>
                  <a:srgbClr val="AE0068"/>
                </a:solidFill>
              </a:rPr>
              <a:t>62%</a:t>
            </a:r>
          </a:p>
        </p:txBody>
      </p:sp>
      <p:sp>
        <p:nvSpPr>
          <p:cNvPr id="14" name="Rechteck 13">
            <a:extLst>
              <a:ext uri="{FF2B5EF4-FFF2-40B4-BE49-F238E27FC236}">
                <a16:creationId xmlns:a16="http://schemas.microsoft.com/office/drawing/2014/main" id="{4B2AE3AB-847D-4574-B036-2549A962142E}"/>
              </a:ext>
            </a:extLst>
          </p:cNvPr>
          <p:cNvSpPr>
            <a:spLocks noGrp="1"/>
          </p:cNvSpPr>
          <p:nvPr/>
        </p:nvSpPr>
        <p:spPr>
          <a:xfrm>
            <a:off x="8572500" y="3570141"/>
            <a:ext cx="2000250" cy="381000"/>
          </a:xfrm>
          <a:prstGeom prst="rect">
            <a:avLst/>
          </a:prstGeom>
          <a:noFill/>
          <a:ln w="0">
            <a:noFill/>
            <a:prstDash val="solid"/>
          </a:ln>
        </p:spPr>
        <p:txBody>
          <a:bodyPr/>
          <a:lstStyle>
            <a:defPPr>
              <a:defRPr sz="1650" b="1">
                <a:solidFill>
                  <a:srgbClr val="555555"/>
                </a:solidFill>
              </a:defRPr>
            </a:defPPr>
            <a:lvl1pPr>
              <a:defRPr sz="1650" b="1">
                <a:solidFill>
                  <a:srgbClr val="555555"/>
                </a:solidFill>
              </a:defRPr>
            </a:lvl1pPr>
            <a:lvl2pPr>
              <a:defRPr sz="1650" b="1">
                <a:solidFill>
                  <a:srgbClr val="555555"/>
                </a:solidFill>
              </a:defRPr>
            </a:lvl2pPr>
            <a:lvl3pPr>
              <a:defRPr sz="1650" b="1">
                <a:solidFill>
                  <a:srgbClr val="555555"/>
                </a:solidFill>
              </a:defRPr>
            </a:lvl3pPr>
            <a:lvl4pPr>
              <a:defRPr sz="1650" b="1">
                <a:solidFill>
                  <a:srgbClr val="555555"/>
                </a:solidFill>
              </a:defRPr>
            </a:lvl4pPr>
            <a:lvl5pPr>
              <a:defRPr sz="1650" b="1">
                <a:solidFill>
                  <a:srgbClr val="555555"/>
                </a:solidFill>
              </a:defRPr>
            </a:lvl5pPr>
            <a:lvl6pPr>
              <a:defRPr sz="1650" b="1">
                <a:solidFill>
                  <a:srgbClr val="555555"/>
                </a:solidFill>
              </a:defRPr>
            </a:lvl6pPr>
            <a:lvl7pPr>
              <a:defRPr sz="1650" b="1">
                <a:solidFill>
                  <a:srgbClr val="555555"/>
                </a:solidFill>
              </a:defRPr>
            </a:lvl7pPr>
            <a:lvl8pPr>
              <a:defRPr sz="1650" b="1">
                <a:solidFill>
                  <a:srgbClr val="555555"/>
                </a:solidFill>
              </a:defRPr>
            </a:lvl8pPr>
            <a:lvl9pPr>
              <a:defRPr sz="1650" b="1">
                <a:solidFill>
                  <a:srgbClr val="555555"/>
                </a:solidFill>
              </a:defRPr>
            </a:lvl9pPr>
          </a:lstStyle>
          <a:p>
            <a:pPr>
              <a:defRPr sz="1650" b="1">
                <a:solidFill>
                  <a:srgbClr val="555555"/>
                </a:solidFill>
              </a:defRPr>
            </a:pPr>
            <a:r>
              <a:rPr sz="1650" b="1">
                <a:solidFill>
                  <a:srgbClr val="555555"/>
                </a:solidFill>
              </a:rPr>
              <a:t>0.8%</a:t>
            </a:r>
          </a:p>
        </p:txBody>
      </p:sp>
      <p:sp>
        <p:nvSpPr>
          <p:cNvPr id="15" name="Rechteck 14">
            <a:extLst>
              <a:ext uri="{FF2B5EF4-FFF2-40B4-BE49-F238E27FC236}">
                <a16:creationId xmlns:a16="http://schemas.microsoft.com/office/drawing/2014/main" id="{7111C468-082E-4833-BFA4-6024EEB86AB1}"/>
              </a:ext>
            </a:extLst>
          </p:cNvPr>
          <p:cNvSpPr>
            <a:spLocks noGrp="1"/>
          </p:cNvSpPr>
          <p:nvPr/>
        </p:nvSpPr>
        <p:spPr>
          <a:xfrm>
            <a:off x="619125" y="4046391"/>
            <a:ext cx="5334000" cy="381000"/>
          </a:xfrm>
          <a:prstGeom prst="rect">
            <a:avLst/>
          </a:prstGeom>
          <a:noFill/>
          <a:ln w="0">
            <a:noFill/>
            <a:prstDash val="solid"/>
          </a:ln>
        </p:spPr>
        <p:txBody>
          <a:bodyPr/>
          <a:lstStyle>
            <a:defPPr>
              <a:defRPr sz="1650" b="0">
                <a:solidFill>
                  <a:srgbClr val="333333"/>
                </a:solidFill>
              </a:defRPr>
            </a:defPPr>
            <a:lvl1pPr>
              <a:defRPr sz="1650" b="0">
                <a:solidFill>
                  <a:srgbClr val="333333"/>
                </a:solidFill>
              </a:defRPr>
            </a:lvl1pPr>
            <a:lvl2pPr>
              <a:defRPr sz="1650" b="0">
                <a:solidFill>
                  <a:srgbClr val="333333"/>
                </a:solidFill>
              </a:defRPr>
            </a:lvl2pPr>
            <a:lvl3pPr>
              <a:defRPr sz="1650" b="0">
                <a:solidFill>
                  <a:srgbClr val="333333"/>
                </a:solidFill>
              </a:defRPr>
            </a:lvl3pPr>
            <a:lvl4pPr>
              <a:defRPr sz="1650" b="0">
                <a:solidFill>
                  <a:srgbClr val="333333"/>
                </a:solidFill>
              </a:defRPr>
            </a:lvl4pPr>
            <a:lvl5pPr>
              <a:defRPr sz="1650" b="0">
                <a:solidFill>
                  <a:srgbClr val="333333"/>
                </a:solidFill>
              </a:defRPr>
            </a:lvl5pPr>
            <a:lvl6pPr>
              <a:defRPr sz="1650" b="0">
                <a:solidFill>
                  <a:srgbClr val="333333"/>
                </a:solidFill>
              </a:defRPr>
            </a:lvl6pPr>
            <a:lvl7pPr>
              <a:defRPr sz="1650" b="0">
                <a:solidFill>
                  <a:srgbClr val="333333"/>
                </a:solidFill>
              </a:defRPr>
            </a:lvl7pPr>
            <a:lvl8pPr>
              <a:defRPr sz="1650" b="0">
                <a:solidFill>
                  <a:srgbClr val="333333"/>
                </a:solidFill>
              </a:defRPr>
            </a:lvl8pPr>
            <a:lvl9pPr>
              <a:defRPr sz="1650" b="0">
                <a:solidFill>
                  <a:srgbClr val="333333"/>
                </a:solidFill>
              </a:defRPr>
            </a:lvl9pPr>
          </a:lstStyle>
          <a:p>
            <a:pPr>
              <a:defRPr sz="1650" b="0">
                <a:solidFill>
                  <a:srgbClr val="333333"/>
                </a:solidFill>
              </a:defRPr>
            </a:pPr>
            <a:r>
              <a:rPr sz="1650" b="0">
                <a:solidFill>
                  <a:srgbClr val="333333"/>
                </a:solidFill>
              </a:rPr>
              <a:t>Immigration / illegal migration</a:t>
            </a:r>
          </a:p>
        </p:txBody>
      </p:sp>
      <p:sp>
        <p:nvSpPr>
          <p:cNvPr id="16" name="Rechteck 15">
            <a:extLst>
              <a:ext uri="{FF2B5EF4-FFF2-40B4-BE49-F238E27FC236}">
                <a16:creationId xmlns:a16="http://schemas.microsoft.com/office/drawing/2014/main" id="{7C326420-47D7-45C7-A6D3-8B48591444CC}"/>
              </a:ext>
            </a:extLst>
          </p:cNvPr>
          <p:cNvSpPr>
            <a:spLocks noGrp="1"/>
          </p:cNvSpPr>
          <p:nvPr/>
        </p:nvSpPr>
        <p:spPr>
          <a:xfrm>
            <a:off x="6238875" y="4046391"/>
            <a:ext cx="2000250" cy="381000"/>
          </a:xfrm>
          <a:prstGeom prst="rect">
            <a:avLst/>
          </a:prstGeom>
          <a:noFill/>
          <a:ln w="0">
            <a:noFill/>
            <a:prstDash val="solid"/>
          </a:ln>
        </p:spPr>
        <p:txBody>
          <a:bodyPr/>
          <a:lstStyle>
            <a:defPPr>
              <a:defRPr sz="1650" b="1">
                <a:solidFill>
                  <a:srgbClr val="AE0068"/>
                </a:solidFill>
              </a:defRPr>
            </a:defPPr>
            <a:lvl1pPr>
              <a:defRPr sz="1650" b="1">
                <a:solidFill>
                  <a:srgbClr val="AE0068"/>
                </a:solidFill>
              </a:defRPr>
            </a:lvl1pPr>
            <a:lvl2pPr>
              <a:defRPr sz="1650" b="1">
                <a:solidFill>
                  <a:srgbClr val="AE0068"/>
                </a:solidFill>
              </a:defRPr>
            </a:lvl2pPr>
            <a:lvl3pPr>
              <a:defRPr sz="1650" b="1">
                <a:solidFill>
                  <a:srgbClr val="AE0068"/>
                </a:solidFill>
              </a:defRPr>
            </a:lvl3pPr>
            <a:lvl4pPr>
              <a:defRPr sz="1650" b="1">
                <a:solidFill>
                  <a:srgbClr val="AE0068"/>
                </a:solidFill>
              </a:defRPr>
            </a:lvl4pPr>
            <a:lvl5pPr>
              <a:defRPr sz="1650" b="1">
                <a:solidFill>
                  <a:srgbClr val="AE0068"/>
                </a:solidFill>
              </a:defRPr>
            </a:lvl5pPr>
            <a:lvl6pPr>
              <a:defRPr sz="1650" b="1">
                <a:solidFill>
                  <a:srgbClr val="AE0068"/>
                </a:solidFill>
              </a:defRPr>
            </a:lvl6pPr>
            <a:lvl7pPr>
              <a:defRPr sz="1650" b="1">
                <a:solidFill>
                  <a:srgbClr val="AE0068"/>
                </a:solidFill>
              </a:defRPr>
            </a:lvl7pPr>
            <a:lvl8pPr>
              <a:defRPr sz="1650" b="1">
                <a:solidFill>
                  <a:srgbClr val="AE0068"/>
                </a:solidFill>
              </a:defRPr>
            </a:lvl8pPr>
            <a:lvl9pPr>
              <a:defRPr sz="1650" b="1">
                <a:solidFill>
                  <a:srgbClr val="AE0068"/>
                </a:solidFill>
              </a:defRPr>
            </a:lvl9pPr>
          </a:lstStyle>
          <a:p>
            <a:pPr>
              <a:defRPr sz="1650" b="1">
                <a:solidFill>
                  <a:srgbClr val="AE0068"/>
                </a:solidFill>
              </a:defRPr>
            </a:pPr>
            <a:r>
              <a:rPr sz="1650" b="1">
                <a:solidFill>
                  <a:srgbClr val="AE0068"/>
                </a:solidFill>
              </a:rPr>
              <a:t>59%</a:t>
            </a:r>
          </a:p>
        </p:txBody>
      </p:sp>
      <p:sp>
        <p:nvSpPr>
          <p:cNvPr id="17" name="Rechteck 16">
            <a:extLst>
              <a:ext uri="{FF2B5EF4-FFF2-40B4-BE49-F238E27FC236}">
                <a16:creationId xmlns:a16="http://schemas.microsoft.com/office/drawing/2014/main" id="{60B327E6-C1F6-480A-91BB-F141B317300B}"/>
              </a:ext>
            </a:extLst>
          </p:cNvPr>
          <p:cNvSpPr>
            <a:spLocks noGrp="1"/>
          </p:cNvSpPr>
          <p:nvPr/>
        </p:nvSpPr>
        <p:spPr>
          <a:xfrm>
            <a:off x="8572500" y="4046391"/>
            <a:ext cx="2000250" cy="381000"/>
          </a:xfrm>
          <a:prstGeom prst="rect">
            <a:avLst/>
          </a:prstGeom>
          <a:noFill/>
          <a:ln w="0">
            <a:noFill/>
            <a:prstDash val="solid"/>
          </a:ln>
        </p:spPr>
        <p:txBody>
          <a:bodyPr/>
          <a:lstStyle>
            <a:defPPr>
              <a:defRPr sz="1650" b="1">
                <a:solidFill>
                  <a:srgbClr val="555555"/>
                </a:solidFill>
              </a:defRPr>
            </a:defPPr>
            <a:lvl1pPr>
              <a:defRPr sz="1650" b="1">
                <a:solidFill>
                  <a:srgbClr val="555555"/>
                </a:solidFill>
              </a:defRPr>
            </a:lvl1pPr>
            <a:lvl2pPr>
              <a:defRPr sz="1650" b="1">
                <a:solidFill>
                  <a:srgbClr val="555555"/>
                </a:solidFill>
              </a:defRPr>
            </a:lvl2pPr>
            <a:lvl3pPr>
              <a:defRPr sz="1650" b="1">
                <a:solidFill>
                  <a:srgbClr val="555555"/>
                </a:solidFill>
              </a:defRPr>
            </a:lvl3pPr>
            <a:lvl4pPr>
              <a:defRPr sz="1650" b="1">
                <a:solidFill>
                  <a:srgbClr val="555555"/>
                </a:solidFill>
              </a:defRPr>
            </a:lvl4pPr>
            <a:lvl5pPr>
              <a:defRPr sz="1650" b="1">
                <a:solidFill>
                  <a:srgbClr val="555555"/>
                </a:solidFill>
              </a:defRPr>
            </a:lvl5pPr>
            <a:lvl6pPr>
              <a:defRPr sz="1650" b="1">
                <a:solidFill>
                  <a:srgbClr val="555555"/>
                </a:solidFill>
              </a:defRPr>
            </a:lvl6pPr>
            <a:lvl7pPr>
              <a:defRPr sz="1650" b="1">
                <a:solidFill>
                  <a:srgbClr val="555555"/>
                </a:solidFill>
              </a:defRPr>
            </a:lvl7pPr>
            <a:lvl8pPr>
              <a:defRPr sz="1650" b="1">
                <a:solidFill>
                  <a:srgbClr val="555555"/>
                </a:solidFill>
              </a:defRPr>
            </a:lvl8pPr>
            <a:lvl9pPr>
              <a:defRPr sz="1650" b="1">
                <a:solidFill>
                  <a:srgbClr val="555555"/>
                </a:solidFill>
              </a:defRPr>
            </a:lvl9pPr>
          </a:lstStyle>
          <a:p>
            <a:pPr>
              <a:defRPr sz="1650" b="1">
                <a:solidFill>
                  <a:srgbClr val="555555"/>
                </a:solidFill>
              </a:defRPr>
            </a:pPr>
            <a:r>
              <a:rPr sz="1650" b="1">
                <a:solidFill>
                  <a:srgbClr val="555555"/>
                </a:solidFill>
              </a:rPr>
              <a:t>0.5%</a:t>
            </a:r>
          </a:p>
        </p:txBody>
      </p:sp>
      <p:sp>
        <p:nvSpPr>
          <p:cNvPr id="18" name="Rechteck 17">
            <a:extLst>
              <a:ext uri="{FF2B5EF4-FFF2-40B4-BE49-F238E27FC236}">
                <a16:creationId xmlns:a16="http://schemas.microsoft.com/office/drawing/2014/main" id="{0CB9BB58-1C11-412C-BE39-EADAE28C0B1C}"/>
              </a:ext>
            </a:extLst>
          </p:cNvPr>
          <p:cNvSpPr>
            <a:spLocks noGrp="1"/>
          </p:cNvSpPr>
          <p:nvPr/>
        </p:nvSpPr>
        <p:spPr>
          <a:xfrm>
            <a:off x="619125" y="4856016"/>
            <a:ext cx="10477500" cy="714375"/>
          </a:xfrm>
          <a:prstGeom prst="rect">
            <a:avLst/>
          </a:prstGeom>
          <a:noFill/>
          <a:ln w="0">
            <a:noFill/>
            <a:prstDash val="solid"/>
          </a:ln>
        </p:spPr>
        <p:txBody>
          <a:bodyPr/>
          <a:lstStyle>
            <a:defPPr>
              <a:defRPr sz="1425" b="0">
                <a:solidFill>
                  <a:srgbClr val="333333"/>
                </a:solidFill>
              </a:defRPr>
            </a:defPPr>
            <a:lvl1pPr>
              <a:defRPr sz="1425" b="0">
                <a:solidFill>
                  <a:srgbClr val="333333"/>
                </a:solidFill>
              </a:defRPr>
            </a:lvl1pPr>
            <a:lvl2pPr>
              <a:defRPr sz="1425" b="0">
                <a:solidFill>
                  <a:srgbClr val="333333"/>
                </a:solidFill>
              </a:defRPr>
            </a:lvl2pPr>
            <a:lvl3pPr>
              <a:defRPr sz="1425" b="0">
                <a:solidFill>
                  <a:srgbClr val="333333"/>
                </a:solidFill>
              </a:defRPr>
            </a:lvl3pPr>
            <a:lvl4pPr>
              <a:defRPr sz="1425" b="0">
                <a:solidFill>
                  <a:srgbClr val="333333"/>
                </a:solidFill>
              </a:defRPr>
            </a:lvl4pPr>
            <a:lvl5pPr>
              <a:defRPr sz="1425" b="0">
                <a:solidFill>
                  <a:srgbClr val="333333"/>
                </a:solidFill>
              </a:defRPr>
            </a:lvl5pPr>
            <a:lvl6pPr>
              <a:defRPr sz="1425" b="0">
                <a:solidFill>
                  <a:srgbClr val="333333"/>
                </a:solidFill>
              </a:defRPr>
            </a:lvl6pPr>
            <a:lvl7pPr>
              <a:defRPr sz="1425" b="0">
                <a:solidFill>
                  <a:srgbClr val="333333"/>
                </a:solidFill>
              </a:defRPr>
            </a:lvl7pPr>
            <a:lvl8pPr>
              <a:defRPr sz="1425" b="0">
                <a:solidFill>
                  <a:srgbClr val="333333"/>
                </a:solidFill>
              </a:defRPr>
            </a:lvl8pPr>
            <a:lvl9pPr>
              <a:defRPr sz="1425" b="0">
                <a:solidFill>
                  <a:srgbClr val="333333"/>
                </a:solidFill>
              </a:defRPr>
            </a:lvl9pPr>
          </a:lstStyle>
          <a:p>
            <a:pPr>
              <a:defRPr sz="1425" b="0">
                <a:solidFill>
                  <a:srgbClr val="333333"/>
                </a:solidFill>
              </a:defRPr>
            </a:pPr>
            <a:r>
              <a:rPr sz="1425" b="0" dirty="0">
                <a:solidFill>
                  <a:srgbClr val="333333"/>
                </a:solidFill>
              </a:rPr>
              <a:t>The topic labels are approximate: illegal migration is narrower than immigration. Poll percentages are not shares of attention and can total more than 100%.</a:t>
            </a:r>
          </a:p>
        </p:txBody>
      </p:sp>
      <p:sp>
        <p:nvSpPr>
          <p:cNvPr id="19" name="Rechteck 18">
            <a:extLst>
              <a:ext uri="{FF2B5EF4-FFF2-40B4-BE49-F238E27FC236}">
                <a16:creationId xmlns:a16="http://schemas.microsoft.com/office/drawing/2014/main" id="{8197F612-BA81-4FD0-81C9-537EA3422B35}"/>
              </a:ext>
            </a:extLst>
          </p:cNvPr>
          <p:cNvSpPr>
            <a:spLocks noGrp="1"/>
          </p:cNvSpPr>
          <p:nvPr/>
        </p:nvSpPr>
        <p:spPr>
          <a:xfrm>
            <a:off x="619125" y="6321133"/>
            <a:ext cx="10763250" cy="523875"/>
          </a:xfrm>
          <a:prstGeom prst="rect">
            <a:avLst/>
          </a:prstGeom>
          <a:noFill/>
          <a:ln w="0">
            <a:noFill/>
            <a:prstDash val="solid"/>
          </a:ln>
        </p:spPr>
        <p:txBody>
          <a:bodyPr/>
          <a:lstStyle>
            <a:defPPr>
              <a:defRPr sz="1050" b="0">
                <a:solidFill>
                  <a:srgbClr val="666666"/>
                </a:solidFill>
              </a:defRPr>
            </a:defPPr>
            <a:lvl1pPr>
              <a:defRPr sz="1050" b="0">
                <a:solidFill>
                  <a:srgbClr val="666666"/>
                </a:solidFill>
              </a:defRPr>
            </a:lvl1pPr>
            <a:lvl2pPr>
              <a:defRPr sz="1050" b="0">
                <a:solidFill>
                  <a:srgbClr val="666666"/>
                </a:solidFill>
              </a:defRPr>
            </a:lvl2pPr>
            <a:lvl3pPr>
              <a:defRPr sz="1050" b="0">
                <a:solidFill>
                  <a:srgbClr val="666666"/>
                </a:solidFill>
              </a:defRPr>
            </a:lvl3pPr>
            <a:lvl4pPr>
              <a:defRPr sz="1050" b="0">
                <a:solidFill>
                  <a:srgbClr val="666666"/>
                </a:solidFill>
              </a:defRPr>
            </a:lvl4pPr>
            <a:lvl5pPr>
              <a:defRPr sz="1050" b="0">
                <a:solidFill>
                  <a:srgbClr val="666666"/>
                </a:solidFill>
              </a:defRPr>
            </a:lvl5pPr>
            <a:lvl6pPr>
              <a:defRPr sz="1050" b="0">
                <a:solidFill>
                  <a:srgbClr val="666666"/>
                </a:solidFill>
              </a:defRPr>
            </a:lvl6pPr>
            <a:lvl7pPr>
              <a:defRPr sz="1050" b="0">
                <a:solidFill>
                  <a:srgbClr val="666666"/>
                </a:solidFill>
              </a:defRPr>
            </a:lvl7pPr>
            <a:lvl8pPr>
              <a:defRPr sz="1050" b="0">
                <a:solidFill>
                  <a:srgbClr val="666666"/>
                </a:solidFill>
              </a:defRPr>
            </a:lvl8pPr>
            <a:lvl9pPr>
              <a:defRPr sz="1050" b="0">
                <a:solidFill>
                  <a:srgbClr val="666666"/>
                </a:solidFill>
              </a:defRPr>
            </a:lvl9pPr>
          </a:lstStyle>
          <a:p>
            <a:pPr>
              <a:defRPr sz="1050" b="0">
                <a:solidFill>
                  <a:srgbClr val="666666"/>
                </a:solidFill>
              </a:defRPr>
            </a:pPr>
            <a:r>
              <a:rPr sz="1050" b="0" dirty="0">
                <a:solidFill>
                  <a:srgbClr val="666666"/>
                </a:solidFill>
              </a:rPr>
              <a:t>Pew Research Center: registered voters, Sep 28–Oct 4, 2026; Media Tenor: 105,339 coded statements, CBS, FOX and WSJ, Jan–Oct 2026 (October incomplete).</a:t>
            </a:r>
          </a:p>
        </p:txBody>
      </p:sp>
      <p:sp>
        <p:nvSpPr>
          <p:cNvPr id="21" name="Titel 1">
            <a:extLst>
              <a:ext uri="{FF2B5EF4-FFF2-40B4-BE49-F238E27FC236}">
                <a16:creationId xmlns:a16="http://schemas.microsoft.com/office/drawing/2014/main" id="{B527A597-76BF-4C4A-A57F-0A0F80498D68}"/>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Priorities of voters and media attention</a:t>
            </a:r>
          </a:p>
        </p:txBody>
      </p:sp>
      <p:pic>
        <p:nvPicPr>
          <p:cNvPr id="22" name="Grafik 21">
            <a:extLst>
              <a:ext uri="{FF2B5EF4-FFF2-40B4-BE49-F238E27FC236}">
                <a16:creationId xmlns:a16="http://schemas.microsoft.com/office/drawing/2014/main" id="{DEE1E3E4-7D3C-4265-865C-F9B1A79F0C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4823" y="133871"/>
            <a:ext cx="2099483" cy="540000"/>
          </a:xfrm>
          <a:prstGeom prst="rect">
            <a:avLst/>
          </a:prstGeom>
        </p:spPr>
      </p:pic>
    </p:spTree>
    <p:extLst>
      <p:ext uri="{BB962C8B-B14F-4D97-AF65-F5344CB8AC3E}">
        <p14:creationId xmlns:p14="http://schemas.microsoft.com/office/powerpoint/2010/main" val="1043678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A2C6B2-F31E-419E-9E30-9C9E21FC5F4C}"/>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lang="en-US" dirty="0"/>
          </a:p>
        </p:txBody>
      </p:sp>
      <p:pic>
        <p:nvPicPr>
          <p:cNvPr id="3" name="Picture 2">
            <a:extLst>
              <a:ext uri="{FF2B5EF4-FFF2-40B4-BE49-F238E27FC236}">
                <a16:creationId xmlns:a16="http://schemas.microsoft.com/office/drawing/2014/main" id="{999F0B85-6F73-43F5-9BCB-0C34E9C0645F}"/>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1D5ACD97-B362-45D8-8625-2DC56939859D}"/>
              </a:ext>
            </a:extLst>
          </p:cNvPr>
          <p:cNvSpPr>
            <a:spLocks noGrp="1"/>
          </p:cNvSpPr>
          <p:nvPr/>
        </p:nvSpPr>
        <p:spPr>
          <a:xfrm>
            <a:off x="722376" y="1609344"/>
            <a:ext cx="10515600" cy="246221"/>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rPr lang="en-US" dirty="0"/>
              <a:t>Tone of coverage on the state of the economy 1/2015 – 10/2026</a:t>
            </a:r>
          </a:p>
        </p:txBody>
      </p:sp>
      <p:sp>
        <p:nvSpPr>
          <p:cNvPr id="8" name="TextBox 7">
            <a:extLst>
              <a:ext uri="{FF2B5EF4-FFF2-40B4-BE49-F238E27FC236}">
                <a16:creationId xmlns:a16="http://schemas.microsoft.com/office/drawing/2014/main" id="{38585FCF-5FC2-4583-99AE-757C9F95CF75}"/>
              </a:ext>
            </a:extLst>
          </p:cNvPr>
          <p:cNvSpPr>
            <a:spLocks noGrp="1"/>
          </p:cNvSpPr>
          <p:nvPr/>
        </p:nvSpPr>
        <p:spPr>
          <a:xfrm>
            <a:off x="502920" y="6190488"/>
            <a:ext cx="11155680" cy="184666"/>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rPr lang="en-US" dirty="0"/>
              <a:t>Source: Media Tenor, supplied dataset. Coded statements, Jan–Oct 2026; October incomplete. / </a:t>
            </a:r>
          </a:p>
        </p:txBody>
      </p:sp>
      <p:sp>
        <p:nvSpPr>
          <p:cNvPr id="9" name="Titel 1">
            <a:extLst>
              <a:ext uri="{FF2B5EF4-FFF2-40B4-BE49-F238E27FC236}">
                <a16:creationId xmlns:a16="http://schemas.microsoft.com/office/drawing/2014/main" id="{354D2712-9521-4D0E-A543-B7E58FF0DDBE}"/>
              </a:ext>
            </a:extLst>
          </p:cNvPr>
          <p:cNvSpPr txBox="1">
            <a:spLocks/>
          </p:cNvSpPr>
          <p:nvPr/>
        </p:nvSpPr>
        <p:spPr>
          <a:xfrm>
            <a:off x="720000" y="816001"/>
            <a:ext cx="11407345"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TV news highlight inflation painting a bleak picture of the economy</a:t>
            </a:r>
          </a:p>
        </p:txBody>
      </p:sp>
      <p:sp>
        <p:nvSpPr>
          <p:cNvPr id="10" name="Textfeld 9">
            <a:extLst>
              <a:ext uri="{FF2B5EF4-FFF2-40B4-BE49-F238E27FC236}">
                <a16:creationId xmlns:a16="http://schemas.microsoft.com/office/drawing/2014/main" id="{4AF83152-C47C-4FB2-919A-E4CC147524D3}"/>
              </a:ext>
            </a:extLst>
          </p:cNvPr>
          <p:cNvSpPr txBox="1"/>
          <p:nvPr/>
        </p:nvSpPr>
        <p:spPr>
          <a:xfrm>
            <a:off x="9375935" y="1752601"/>
            <a:ext cx="2618371" cy="3108543"/>
          </a:xfrm>
          <a:prstGeom prst="rect">
            <a:avLst/>
          </a:prstGeom>
          <a:noFill/>
        </p:spPr>
        <p:txBody>
          <a:bodyPr wrap="square" rtlCol="0">
            <a:spAutoFit/>
          </a:bodyPr>
          <a:lstStyle/>
          <a:p>
            <a:r>
              <a:rPr lang="en-US" sz="1400" dirty="0"/>
              <a:t>News coverage of the state of the economy can affect people’s perceptions (e.g. consumer sentiment, investment decisions and fertility rates). The tone of economic coverage on CBS and FOX evening news declined in 2026. Most recently, the issue of the cost of living has contributed most to this decline (e.g. fuel prices). Media emphasis contributes to perceived inflation (along with the frequency of purchasing the particular goods). </a:t>
            </a:r>
          </a:p>
        </p:txBody>
      </p:sp>
      <p:graphicFrame>
        <p:nvGraphicFramePr>
          <p:cNvPr id="12" name="Diagramm 11">
            <a:extLst>
              <a:ext uri="{FF2B5EF4-FFF2-40B4-BE49-F238E27FC236}">
                <a16:creationId xmlns:a16="http://schemas.microsoft.com/office/drawing/2014/main" id="{D2EF6B5B-322B-49EB-A4AC-EFA967820DD2}"/>
              </a:ext>
            </a:extLst>
          </p:cNvPr>
          <p:cNvGraphicFramePr>
            <a:graphicFrameLocks/>
          </p:cNvGraphicFramePr>
          <p:nvPr>
            <p:extLst>
              <p:ext uri="{D42A27DB-BD31-4B8C-83A1-F6EECF244321}">
                <p14:modId xmlns:p14="http://schemas.microsoft.com/office/powerpoint/2010/main" val="2234755184"/>
              </p:ext>
            </p:extLst>
          </p:nvPr>
        </p:nvGraphicFramePr>
        <p:xfrm>
          <a:off x="502920" y="2017545"/>
          <a:ext cx="4015373" cy="3906890"/>
        </p:xfrm>
        <a:graphic>
          <a:graphicData uri="http://schemas.openxmlformats.org/drawingml/2006/chart">
            <c:chart xmlns:c="http://schemas.openxmlformats.org/drawingml/2006/chart" xmlns:r="http://schemas.openxmlformats.org/officeDocument/2006/relationships" r:id="rId4"/>
          </a:graphicData>
        </a:graphic>
      </p:graphicFrame>
      <p:pic>
        <p:nvPicPr>
          <p:cNvPr id="6" name="Grafik 5">
            <a:extLst>
              <a:ext uri="{FF2B5EF4-FFF2-40B4-BE49-F238E27FC236}">
                <a16:creationId xmlns:a16="http://schemas.microsoft.com/office/drawing/2014/main" id="{83B3BF10-EBFF-469A-99D0-C89F757F29AD}"/>
              </a:ext>
            </a:extLst>
          </p:cNvPr>
          <p:cNvPicPr>
            <a:picLocks noChangeAspect="1"/>
          </p:cNvPicPr>
          <p:nvPr/>
        </p:nvPicPr>
        <p:blipFill rotWithShape="1">
          <a:blip r:embed="rId5"/>
          <a:srcRect l="75455" t="10201" r="9470" b="48294"/>
          <a:stretch/>
        </p:blipFill>
        <p:spPr>
          <a:xfrm>
            <a:off x="5205940" y="1995588"/>
            <a:ext cx="3771805" cy="3893998"/>
          </a:xfrm>
          <a:prstGeom prst="rect">
            <a:avLst/>
          </a:prstGeom>
        </p:spPr>
      </p:pic>
    </p:spTree>
    <p:extLst>
      <p:ext uri="{BB962C8B-B14F-4D97-AF65-F5344CB8AC3E}">
        <p14:creationId xmlns:p14="http://schemas.microsoft.com/office/powerpoint/2010/main" val="2228098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A05834-FCA5-4AC2-9ACB-707888DB66F6}"/>
              </a:ext>
            </a:extLst>
          </p:cNvPr>
          <p:cNvSpPr>
            <a:spLocks noGrp="1"/>
          </p:cNvSpPr>
          <p:nvPr/>
        </p:nvSpPr>
        <p:spPr>
          <a:xfrm>
            <a:off x="0" y="1527048"/>
            <a:ext cx="121920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6F9B0D2E-F813-4039-BCEF-E0F4F572D1BC}"/>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03C59F3B-FC87-40A8-AA49-833AB5A830F4}"/>
              </a:ext>
            </a:extLst>
          </p:cNvPr>
          <p:cNvSpPr>
            <a:spLocks noGrp="1"/>
          </p:cNvSpPr>
          <p:nvPr/>
        </p:nvSpPr>
        <p:spPr>
          <a:xfrm>
            <a:off x="722376" y="1609344"/>
            <a:ext cx="10515600" cy="246221"/>
          </a:xfrm>
          <a:prstGeom prst="rect">
            <a:avLst/>
          </a:prstGeom>
          <a:noFill/>
        </p:spPr>
        <p:txBody>
          <a:bodyPr wrap="square" lIns="0" tIns="0" rIns="0">
            <a:spAutoFit/>
          </a:bodyPr>
          <a:lstStyle/>
          <a:p>
            <a:pPr>
              <a:buNone/>
              <a:defRPr sz="1300" b="1">
                <a:solidFill>
                  <a:srgbClr val="1A222D"/>
                </a:solidFill>
                <a:latin typeface="Arial"/>
                <a:ea typeface="Arial"/>
                <a:cs typeface="Arial"/>
              </a:defRPr>
            </a:pPr>
            <a:r>
              <a:rPr dirty="0"/>
              <a:t>Monthly share of all coverage and tone of Trump on the same topics</a:t>
            </a:r>
            <a:r>
              <a:rPr lang="de-DE" dirty="0"/>
              <a:t> 1-10/2026</a:t>
            </a:r>
            <a:endParaRPr dirty="0"/>
          </a:p>
        </p:txBody>
      </p:sp>
      <p:sp>
        <p:nvSpPr>
          <p:cNvPr id="7" name="TextBox 6">
            <a:extLst>
              <a:ext uri="{FF2B5EF4-FFF2-40B4-BE49-F238E27FC236}">
                <a16:creationId xmlns:a16="http://schemas.microsoft.com/office/drawing/2014/main" id="{E0A97C56-707A-4444-97A5-FF281A263FB9}"/>
              </a:ext>
            </a:extLst>
          </p:cNvPr>
          <p:cNvSpPr>
            <a:spLocks noGrp="1"/>
          </p:cNvSpPr>
          <p:nvPr/>
        </p:nvSpPr>
        <p:spPr>
          <a:xfrm>
            <a:off x="777240" y="5660136"/>
            <a:ext cx="10881360" cy="237744"/>
          </a:xfrm>
          <a:prstGeom prst="rect">
            <a:avLst/>
          </a:prstGeom>
          <a:noFill/>
        </p:spPr>
        <p:txBody>
          <a:bodyPr wrap="square" lIns="0" tIns="0" rIns="0">
            <a:spAutoFit/>
          </a:bodyPr>
          <a:lstStyle/>
          <a:p>
            <a:pPr>
              <a:buNone/>
              <a:defRPr sz="1000" b="0">
                <a:solidFill>
                  <a:srgbClr val="1A222D"/>
                </a:solidFill>
                <a:latin typeface="Arial"/>
                <a:ea typeface="Arial"/>
                <a:cs typeface="Arial"/>
              </a:defRPr>
            </a:pPr>
            <a:r>
              <a:t>Left: combined share. Right: (positive − negative) / all Trump statements × 100; neutral included.</a:t>
            </a:r>
          </a:p>
        </p:txBody>
      </p:sp>
      <p:sp>
        <p:nvSpPr>
          <p:cNvPr id="8" name="TextBox 7">
            <a:extLst>
              <a:ext uri="{FF2B5EF4-FFF2-40B4-BE49-F238E27FC236}">
                <a16:creationId xmlns:a16="http://schemas.microsoft.com/office/drawing/2014/main" id="{1BD41CD4-881D-4A43-9897-B8F4CB81F9AA}"/>
              </a:ext>
            </a:extLst>
          </p:cNvPr>
          <p:cNvSpPr>
            <a:spLocks noGrp="1"/>
          </p:cNvSpPr>
          <p:nvPr/>
        </p:nvSpPr>
        <p:spPr>
          <a:xfrm>
            <a:off x="502920" y="6181344"/>
            <a:ext cx="11247120" cy="184666"/>
          </a:xfrm>
          <a:prstGeom prst="rect">
            <a:avLst/>
          </a:prstGeom>
          <a:noFill/>
        </p:spPr>
        <p:txBody>
          <a:bodyPr wrap="square" lIns="0" tIns="0" rIns="0">
            <a:spAutoFit/>
          </a:bodyPr>
          <a:lstStyle/>
          <a:p>
            <a:pPr>
              <a:buNone/>
              <a:defRPr sz="900" b="0">
                <a:solidFill>
                  <a:srgbClr val="59616B"/>
                </a:solidFill>
                <a:latin typeface="Arial"/>
                <a:ea typeface="Arial"/>
                <a:cs typeface="Arial"/>
              </a:defRPr>
            </a:pPr>
            <a:r>
              <a:rPr dirty="0"/>
              <a:t>Source: Media Tenor. CBS, FOX, WSJ; </a:t>
            </a:r>
            <a:r>
              <a:rPr lang="de-DE" dirty="0"/>
              <a:t>3,693 </a:t>
            </a:r>
            <a:r>
              <a:rPr dirty="0"/>
              <a:t>coded </a:t>
            </a:r>
            <a:r>
              <a:rPr lang="de-DE" dirty="0" err="1"/>
              <a:t>reports</a:t>
            </a:r>
            <a:r>
              <a:rPr lang="de-DE" dirty="0"/>
              <a:t> on Donald Trump</a:t>
            </a:r>
            <a:r>
              <a:rPr dirty="0"/>
              <a:t>, Jan–Oct 2026. Topic groups: Warfare, International conflicts, Military, </a:t>
            </a:r>
            <a:r>
              <a:rPr dirty="0" err="1"/>
              <a:t>defence</a:t>
            </a:r>
            <a:r>
              <a:rPr dirty="0"/>
              <a:t>. October incomplete.</a:t>
            </a:r>
          </a:p>
        </p:txBody>
      </p:sp>
      <p:pic>
        <p:nvPicPr>
          <p:cNvPr id="9" name="Picture 8">
            <a:extLst>
              <a:ext uri="{FF2B5EF4-FFF2-40B4-BE49-F238E27FC236}">
                <a16:creationId xmlns:a16="http://schemas.microsoft.com/office/drawing/2014/main" id="{F4DBCC89-8A82-4C7C-A3C0-A9973C96A7D9}"/>
              </a:ext>
            </a:extLst>
          </p:cNvPr>
          <p:cNvPicPr>
            <a:picLocks noChangeAspect="1"/>
          </p:cNvPicPr>
          <p:nvPr/>
        </p:nvPicPr>
        <p:blipFill>
          <a:blip r:embed="rId4"/>
          <a:stretch>
            <a:fillRect/>
          </a:stretch>
        </p:blipFill>
        <p:spPr>
          <a:xfrm>
            <a:off x="365760" y="1901952"/>
            <a:ext cx="11430000" cy="3593592"/>
          </a:xfrm>
          <a:prstGeom prst="rect">
            <a:avLst/>
          </a:prstGeom>
        </p:spPr>
      </p:pic>
      <p:sp>
        <p:nvSpPr>
          <p:cNvPr id="10" name="Titel 1">
            <a:extLst>
              <a:ext uri="{FF2B5EF4-FFF2-40B4-BE49-F238E27FC236}">
                <a16:creationId xmlns:a16="http://schemas.microsoft.com/office/drawing/2014/main" id="{B45B706D-FE5C-4724-ABC6-5D285F2821B4}"/>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buNone/>
              <a:defRPr sz="2400" b="0">
                <a:solidFill>
                  <a:srgbClr val="1A222D"/>
                </a:solidFill>
                <a:latin typeface="Arial"/>
                <a:ea typeface="Arial"/>
                <a:cs typeface="Arial"/>
              </a:defRPr>
            </a:pPr>
            <a:r>
              <a:rPr lang="en-US" sz="2800" dirty="0" err="1"/>
              <a:t>Scepticism</a:t>
            </a:r>
            <a:r>
              <a:rPr lang="en-US" sz="2800" dirty="0"/>
              <a:t> over Trump's approach to warfare is on the rise</a:t>
            </a:r>
          </a:p>
        </p:txBody>
      </p:sp>
    </p:spTree>
    <p:extLst>
      <p:ext uri="{BB962C8B-B14F-4D97-AF65-F5344CB8AC3E}">
        <p14:creationId xmlns:p14="http://schemas.microsoft.com/office/powerpoint/2010/main" val="168138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A2C6B2-F31E-419E-9E30-9C9E21FC5F4C}"/>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999F0B85-6F73-43F5-9BCB-0C34E9C0645F}"/>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1D5ACD97-B362-45D8-8625-2DC56939859D}"/>
              </a:ext>
            </a:extLst>
          </p:cNvPr>
          <p:cNvSpPr>
            <a:spLocks noGrp="1"/>
          </p:cNvSpPr>
          <p:nvPr/>
        </p:nvSpPr>
        <p:spPr>
          <a:xfrm>
            <a:off x="722376" y="1609344"/>
            <a:ext cx="10515600" cy="246221"/>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rPr lang="de-DE" dirty="0"/>
              <a:t>Tone </a:t>
            </a:r>
            <a:r>
              <a:rPr lang="de-DE" dirty="0" err="1"/>
              <a:t>of</a:t>
            </a:r>
            <a:r>
              <a:rPr lang="de-DE" dirty="0"/>
              <a:t> </a:t>
            </a:r>
            <a:r>
              <a:rPr lang="de-DE" dirty="0" err="1"/>
              <a:t>coverage</a:t>
            </a:r>
            <a:r>
              <a:rPr lang="de-DE" dirty="0"/>
              <a:t> </a:t>
            </a:r>
            <a:r>
              <a:rPr lang="de-DE" dirty="0" err="1"/>
              <a:t>of</a:t>
            </a:r>
            <a:r>
              <a:rPr lang="de-DE" dirty="0"/>
              <a:t> p</a:t>
            </a:r>
            <a:r>
              <a:rPr dirty="0"/>
              <a:t>arty </a:t>
            </a:r>
            <a:r>
              <a:rPr dirty="0" err="1"/>
              <a:t>organisations</a:t>
            </a:r>
            <a:r>
              <a:rPr dirty="0"/>
              <a:t> and congressional groups</a:t>
            </a:r>
            <a:r>
              <a:rPr lang="de-DE" dirty="0"/>
              <a:t> 1-10/2026</a:t>
            </a:r>
            <a:endParaRPr dirty="0"/>
          </a:p>
        </p:txBody>
      </p:sp>
      <p:pic>
        <p:nvPicPr>
          <p:cNvPr id="6" name="Picture 5">
            <a:extLst>
              <a:ext uri="{FF2B5EF4-FFF2-40B4-BE49-F238E27FC236}">
                <a16:creationId xmlns:a16="http://schemas.microsoft.com/office/drawing/2014/main" id="{80B76557-D484-46C8-8E69-5F9C65BAD666}"/>
              </a:ext>
            </a:extLst>
          </p:cNvPr>
          <p:cNvPicPr>
            <a:picLocks noChangeAspect="1"/>
          </p:cNvPicPr>
          <p:nvPr/>
        </p:nvPicPr>
        <p:blipFill>
          <a:blip r:embed="rId4"/>
          <a:stretch>
            <a:fillRect/>
          </a:stretch>
        </p:blipFill>
        <p:spPr>
          <a:xfrm>
            <a:off x="502920" y="1975104"/>
            <a:ext cx="6858000" cy="3520440"/>
          </a:xfrm>
          <a:prstGeom prst="rect">
            <a:avLst/>
          </a:prstGeom>
        </p:spPr>
      </p:pic>
      <p:sp>
        <p:nvSpPr>
          <p:cNvPr id="8" name="TextBox 7">
            <a:extLst>
              <a:ext uri="{FF2B5EF4-FFF2-40B4-BE49-F238E27FC236}">
                <a16:creationId xmlns:a16="http://schemas.microsoft.com/office/drawing/2014/main" id="{38585FCF-5FC2-4583-99AE-757C9F95CF75}"/>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t>Source: Media Tenor, supplied dataset. Coded statements, Jan–Oct 2026; October incomplete.</a:t>
            </a:r>
          </a:p>
        </p:txBody>
      </p:sp>
      <p:sp>
        <p:nvSpPr>
          <p:cNvPr id="9" name="Titel 1">
            <a:extLst>
              <a:ext uri="{FF2B5EF4-FFF2-40B4-BE49-F238E27FC236}">
                <a16:creationId xmlns:a16="http://schemas.microsoft.com/office/drawing/2014/main" id="{354D2712-9521-4D0E-A543-B7E58FF0DDBE}"/>
              </a:ext>
            </a:extLst>
          </p:cNvPr>
          <p:cNvSpPr txBox="1">
            <a:spLocks/>
          </p:cNvSpPr>
          <p:nvPr/>
        </p:nvSpPr>
        <p:spPr>
          <a:xfrm>
            <a:off x="443346" y="816001"/>
            <a:ext cx="11553922"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If Democrats score a home run, it is not because the Media like them</a:t>
            </a:r>
          </a:p>
        </p:txBody>
      </p:sp>
      <p:sp>
        <p:nvSpPr>
          <p:cNvPr id="10" name="Textfeld 9">
            <a:extLst>
              <a:ext uri="{FF2B5EF4-FFF2-40B4-BE49-F238E27FC236}">
                <a16:creationId xmlns:a16="http://schemas.microsoft.com/office/drawing/2014/main" id="{4AF83152-C47C-4FB2-919A-E4CC147524D3}"/>
              </a:ext>
            </a:extLst>
          </p:cNvPr>
          <p:cNvSpPr txBox="1"/>
          <p:nvPr/>
        </p:nvSpPr>
        <p:spPr>
          <a:xfrm>
            <a:off x="9375935" y="1752601"/>
            <a:ext cx="2618371" cy="2893100"/>
          </a:xfrm>
          <a:prstGeom prst="rect">
            <a:avLst/>
          </a:prstGeom>
          <a:noFill/>
        </p:spPr>
        <p:txBody>
          <a:bodyPr wrap="square" rtlCol="0">
            <a:spAutoFit/>
          </a:bodyPr>
          <a:lstStyle/>
          <a:p>
            <a:r>
              <a:rPr lang="en-US" sz="1400" dirty="0"/>
              <a:t>The overall tone of the coverage of the Democrats, Republicans and related congressional groups has been negative, but more so for the Democrats than the Republicans. Therefore, despite declining approval rates for U.S. President Donald Trump, the midterm elections are not a home run for the Democrats.</a:t>
            </a:r>
          </a:p>
          <a:p>
            <a:r>
              <a:rPr lang="en-US" sz="1400" dirty="0"/>
              <a:t>But Agenda Setting and Elections teach anyhow only one lesson:</a:t>
            </a:r>
          </a:p>
          <a:p>
            <a:r>
              <a:rPr lang="en-US" sz="1400" dirty="0"/>
              <a:t>The incumbent has to loose it.</a:t>
            </a:r>
          </a:p>
        </p:txBody>
      </p:sp>
    </p:spTree>
    <p:extLst>
      <p:ext uri="{BB962C8B-B14F-4D97-AF65-F5344CB8AC3E}">
        <p14:creationId xmlns:p14="http://schemas.microsoft.com/office/powerpoint/2010/main" val="679523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6F8313-BA3D-4ACD-BCE0-A49FBC6606A1}"/>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F2E87525-14E2-4C7D-812B-FF80C3268EC0}"/>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A4F36278-7138-44AD-B09B-762A51F5C837}"/>
              </a:ext>
            </a:extLst>
          </p:cNvPr>
          <p:cNvSpPr>
            <a:spLocks noGrp="1"/>
          </p:cNvSpPr>
          <p:nvPr/>
        </p:nvSpPr>
        <p:spPr>
          <a:xfrm>
            <a:off x="722376" y="1609344"/>
            <a:ext cx="10515600" cy="320040"/>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t>Tone of party and congressional-group statements</a:t>
            </a:r>
          </a:p>
        </p:txBody>
      </p:sp>
      <p:pic>
        <p:nvPicPr>
          <p:cNvPr id="6" name="Picture 5">
            <a:extLst>
              <a:ext uri="{FF2B5EF4-FFF2-40B4-BE49-F238E27FC236}">
                <a16:creationId xmlns:a16="http://schemas.microsoft.com/office/drawing/2014/main" id="{A06006BF-0720-41C9-90CA-FAE07E5C573D}"/>
              </a:ext>
            </a:extLst>
          </p:cNvPr>
          <p:cNvPicPr>
            <a:picLocks noChangeAspect="1"/>
          </p:cNvPicPr>
          <p:nvPr/>
        </p:nvPicPr>
        <p:blipFill>
          <a:blip r:embed="rId4"/>
          <a:stretch>
            <a:fillRect/>
          </a:stretch>
        </p:blipFill>
        <p:spPr>
          <a:xfrm>
            <a:off x="502920" y="1975104"/>
            <a:ext cx="6858000" cy="3520440"/>
          </a:xfrm>
          <a:prstGeom prst="rect">
            <a:avLst/>
          </a:prstGeom>
        </p:spPr>
      </p:pic>
      <p:sp>
        <p:nvSpPr>
          <p:cNvPr id="8" name="TextBox 7">
            <a:extLst>
              <a:ext uri="{FF2B5EF4-FFF2-40B4-BE49-F238E27FC236}">
                <a16:creationId xmlns:a16="http://schemas.microsoft.com/office/drawing/2014/main" id="{E00D72F8-FAF3-48EB-88F4-D3A239924F02}"/>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t>Source: Media Tenor, supplied dataset. Coded statements, Jan–Oct 2026; October incomplete.</a:t>
            </a:r>
          </a:p>
        </p:txBody>
      </p:sp>
      <p:sp>
        <p:nvSpPr>
          <p:cNvPr id="9" name="Titel 1">
            <a:extLst>
              <a:ext uri="{FF2B5EF4-FFF2-40B4-BE49-F238E27FC236}">
                <a16:creationId xmlns:a16="http://schemas.microsoft.com/office/drawing/2014/main" id="{86498E97-650B-4ABD-B61D-4394029A34FE}"/>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FOX News and the WSJ feature notable criticism of Republicans</a:t>
            </a:r>
          </a:p>
        </p:txBody>
      </p:sp>
      <p:sp>
        <p:nvSpPr>
          <p:cNvPr id="11" name="Textfeld 10">
            <a:extLst>
              <a:ext uri="{FF2B5EF4-FFF2-40B4-BE49-F238E27FC236}">
                <a16:creationId xmlns:a16="http://schemas.microsoft.com/office/drawing/2014/main" id="{E49F1C2D-9CD9-4338-98B5-7E3DFD680C7A}"/>
              </a:ext>
            </a:extLst>
          </p:cNvPr>
          <p:cNvSpPr txBox="1"/>
          <p:nvPr/>
        </p:nvSpPr>
        <p:spPr>
          <a:xfrm>
            <a:off x="9375935" y="1752601"/>
            <a:ext cx="2618371" cy="3970318"/>
          </a:xfrm>
          <a:prstGeom prst="rect">
            <a:avLst/>
          </a:prstGeom>
          <a:noFill/>
        </p:spPr>
        <p:txBody>
          <a:bodyPr wrap="square" rtlCol="0">
            <a:spAutoFit/>
          </a:bodyPr>
          <a:lstStyle/>
          <a:p>
            <a:r>
              <a:rPr lang="en-US" sz="1400" dirty="0"/>
              <a:t>Taking a closer look at FOX News reveals some interesting insights into both parties and their organizations. The Democrats have been criticized most for their parliamentary work, allegations of socialism and an alleged lack of internal unity. </a:t>
            </a:r>
          </a:p>
          <a:p>
            <a:endParaRPr lang="en-US" sz="1400" dirty="0"/>
          </a:p>
          <a:p>
            <a:r>
              <a:rPr lang="en-US" sz="1400" dirty="0"/>
              <a:t>The Republicans, on the other hand, have been criticized for their stance on international unity, opinion poll results and parliamentary work. It can be assumed that the purpose of this topic selection is to encourage unity and align with the presidential agenda. </a:t>
            </a:r>
          </a:p>
        </p:txBody>
      </p:sp>
    </p:spTree>
    <p:extLst>
      <p:ext uri="{BB962C8B-B14F-4D97-AF65-F5344CB8AC3E}">
        <p14:creationId xmlns:p14="http://schemas.microsoft.com/office/powerpoint/2010/main" val="1645661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22848C-883A-4E71-A90F-5F1C41B8C3E6}"/>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97A82F56-1A46-4AB7-AFC9-CDE90604107E}"/>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2DA4BD2D-DDD5-42DA-B327-E7DFB23E46F0}"/>
              </a:ext>
            </a:extLst>
          </p:cNvPr>
          <p:cNvSpPr>
            <a:spLocks noGrp="1"/>
          </p:cNvSpPr>
          <p:nvPr/>
        </p:nvSpPr>
        <p:spPr>
          <a:xfrm>
            <a:off x="722376" y="1609344"/>
            <a:ext cx="10515600" cy="320040"/>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t>Within-issue tone distribution; D = Democrats, R = Republicans</a:t>
            </a:r>
          </a:p>
        </p:txBody>
      </p:sp>
      <p:pic>
        <p:nvPicPr>
          <p:cNvPr id="6" name="Picture 5">
            <a:extLst>
              <a:ext uri="{FF2B5EF4-FFF2-40B4-BE49-F238E27FC236}">
                <a16:creationId xmlns:a16="http://schemas.microsoft.com/office/drawing/2014/main" id="{BF301DAA-DAD0-4B4F-AF8A-ADDCED506306}"/>
              </a:ext>
            </a:extLst>
          </p:cNvPr>
          <p:cNvPicPr>
            <a:picLocks noChangeAspect="1"/>
          </p:cNvPicPr>
          <p:nvPr/>
        </p:nvPicPr>
        <p:blipFill>
          <a:blip r:embed="rId4"/>
          <a:stretch>
            <a:fillRect/>
          </a:stretch>
        </p:blipFill>
        <p:spPr>
          <a:xfrm>
            <a:off x="502920" y="1975104"/>
            <a:ext cx="6858000" cy="3968496"/>
          </a:xfrm>
          <a:prstGeom prst="rect">
            <a:avLst/>
          </a:prstGeom>
        </p:spPr>
      </p:pic>
      <p:sp>
        <p:nvSpPr>
          <p:cNvPr id="8" name="TextBox 7">
            <a:extLst>
              <a:ext uri="{FF2B5EF4-FFF2-40B4-BE49-F238E27FC236}">
                <a16:creationId xmlns:a16="http://schemas.microsoft.com/office/drawing/2014/main" id="{E94DF490-7F80-47A4-A408-53BC32B826BC}"/>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t>Source: Media Tenor, supplied dataset. Coded statements, Jan–Oct 2026; October incomplete.</a:t>
            </a:r>
          </a:p>
        </p:txBody>
      </p:sp>
      <p:sp>
        <p:nvSpPr>
          <p:cNvPr id="9" name="Titel 1">
            <a:extLst>
              <a:ext uri="{FF2B5EF4-FFF2-40B4-BE49-F238E27FC236}">
                <a16:creationId xmlns:a16="http://schemas.microsoft.com/office/drawing/2014/main" id="{76238E2A-F8D6-4FA3-A2C2-029243FE02A7}"/>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Moderate visibility on pressing issues</a:t>
            </a:r>
          </a:p>
        </p:txBody>
      </p:sp>
      <p:sp>
        <p:nvSpPr>
          <p:cNvPr id="10" name="Textfeld 9">
            <a:extLst>
              <a:ext uri="{FF2B5EF4-FFF2-40B4-BE49-F238E27FC236}">
                <a16:creationId xmlns:a16="http://schemas.microsoft.com/office/drawing/2014/main" id="{E720676C-6B9F-4F77-A267-DD4D620ECB36}"/>
              </a:ext>
            </a:extLst>
          </p:cNvPr>
          <p:cNvSpPr txBox="1"/>
          <p:nvPr/>
        </p:nvSpPr>
        <p:spPr>
          <a:xfrm>
            <a:off x="9375935" y="1752601"/>
            <a:ext cx="2618371" cy="3539430"/>
          </a:xfrm>
          <a:prstGeom prst="rect">
            <a:avLst/>
          </a:prstGeom>
          <a:noFill/>
        </p:spPr>
        <p:txBody>
          <a:bodyPr wrap="square" rtlCol="0">
            <a:spAutoFit/>
          </a:bodyPr>
          <a:lstStyle/>
          <a:p>
            <a:r>
              <a:rPr lang="en-US" sz="1400" dirty="0"/>
              <a:t>So far in 2026, both parties and their organizations have had moderate visibility on pressing issues. The vast majority of statements addressed elections, opinion polls and party politics. </a:t>
            </a:r>
          </a:p>
          <a:p>
            <a:endParaRPr lang="en-US" sz="1400" dirty="0"/>
          </a:p>
          <a:p>
            <a:r>
              <a:rPr lang="en-US" sz="1400" dirty="0"/>
              <a:t>Taking into account the caution required when interpreting moderate levels of statements, the Republicans achieved a more favorable rating on the economy, budget deficit and immigration/border issues. The Democrats scored higher on health and inflation issues.</a:t>
            </a:r>
          </a:p>
        </p:txBody>
      </p:sp>
      <p:sp>
        <p:nvSpPr>
          <p:cNvPr id="11" name="Ellipse 10">
            <a:extLst>
              <a:ext uri="{FF2B5EF4-FFF2-40B4-BE49-F238E27FC236}">
                <a16:creationId xmlns:a16="http://schemas.microsoft.com/office/drawing/2014/main" id="{8CA08E3F-06A7-43C5-AA60-F0DDA1090AF6}"/>
              </a:ext>
            </a:extLst>
          </p:cNvPr>
          <p:cNvSpPr/>
          <p:nvPr/>
        </p:nvSpPr>
        <p:spPr>
          <a:xfrm>
            <a:off x="6253018" y="4719782"/>
            <a:ext cx="895927" cy="52887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0083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F53023-8CD5-4708-91A6-90FCDD14C03C}"/>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0D46637C-A7E4-42E8-B82C-6B29F0FB4317}"/>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F16AA91A-4ED4-488D-8904-406AFF6AB035}"/>
              </a:ext>
            </a:extLst>
          </p:cNvPr>
          <p:cNvSpPr>
            <a:spLocks noGrp="1"/>
          </p:cNvSpPr>
          <p:nvPr/>
        </p:nvSpPr>
        <p:spPr>
          <a:xfrm>
            <a:off x="722376" y="1609344"/>
            <a:ext cx="10515600" cy="320040"/>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t>Coded statements per month</a:t>
            </a:r>
          </a:p>
        </p:txBody>
      </p:sp>
      <p:pic>
        <p:nvPicPr>
          <p:cNvPr id="6" name="Picture 5">
            <a:extLst>
              <a:ext uri="{FF2B5EF4-FFF2-40B4-BE49-F238E27FC236}">
                <a16:creationId xmlns:a16="http://schemas.microsoft.com/office/drawing/2014/main" id="{40DDA0B4-87BC-4993-AEC6-FB6D9C39375B}"/>
              </a:ext>
            </a:extLst>
          </p:cNvPr>
          <p:cNvPicPr>
            <a:picLocks noChangeAspect="1"/>
          </p:cNvPicPr>
          <p:nvPr/>
        </p:nvPicPr>
        <p:blipFill>
          <a:blip r:embed="rId4"/>
          <a:stretch>
            <a:fillRect/>
          </a:stretch>
        </p:blipFill>
        <p:spPr>
          <a:xfrm>
            <a:off x="502920" y="1975104"/>
            <a:ext cx="6858000" cy="3520440"/>
          </a:xfrm>
          <a:prstGeom prst="rect">
            <a:avLst/>
          </a:prstGeom>
        </p:spPr>
      </p:pic>
      <p:sp>
        <p:nvSpPr>
          <p:cNvPr id="8" name="TextBox 7">
            <a:extLst>
              <a:ext uri="{FF2B5EF4-FFF2-40B4-BE49-F238E27FC236}">
                <a16:creationId xmlns:a16="http://schemas.microsoft.com/office/drawing/2014/main" id="{361318D2-C2C4-4BD1-9FCA-E0F097E76A30}"/>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t>Source: Media Tenor, supplied dataset. Coded statements, Jan–Oct 2026; October incomplete.</a:t>
            </a:r>
          </a:p>
        </p:txBody>
      </p:sp>
      <p:sp>
        <p:nvSpPr>
          <p:cNvPr id="9" name="Titel 1">
            <a:extLst>
              <a:ext uri="{FF2B5EF4-FFF2-40B4-BE49-F238E27FC236}">
                <a16:creationId xmlns:a16="http://schemas.microsoft.com/office/drawing/2014/main" id="{877D1B11-0D66-490A-A133-002D698EFDB0}"/>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Republicans gain visibility ahead of the midterms</a:t>
            </a:r>
          </a:p>
        </p:txBody>
      </p:sp>
      <p:sp>
        <p:nvSpPr>
          <p:cNvPr id="10" name="Textfeld 9">
            <a:extLst>
              <a:ext uri="{FF2B5EF4-FFF2-40B4-BE49-F238E27FC236}">
                <a16:creationId xmlns:a16="http://schemas.microsoft.com/office/drawing/2014/main" id="{ABA7471B-1D06-4E72-B33D-B105AB4A9820}"/>
              </a:ext>
            </a:extLst>
          </p:cNvPr>
          <p:cNvSpPr txBox="1"/>
          <p:nvPr/>
        </p:nvSpPr>
        <p:spPr>
          <a:xfrm>
            <a:off x="9375935" y="1752601"/>
            <a:ext cx="2618371" cy="1600438"/>
          </a:xfrm>
          <a:prstGeom prst="rect">
            <a:avLst/>
          </a:prstGeom>
          <a:noFill/>
        </p:spPr>
        <p:txBody>
          <a:bodyPr wrap="square" rtlCol="0">
            <a:spAutoFit/>
          </a:bodyPr>
          <a:lstStyle/>
          <a:p>
            <a:r>
              <a:rPr lang="en-US" sz="1400" dirty="0"/>
              <a:t>So far in 2026, both parties and their organizations have experienced varying degrees of visibility. Overall, the news has focused much more on the president and the White House administration.</a:t>
            </a:r>
          </a:p>
        </p:txBody>
      </p:sp>
    </p:spTree>
    <p:extLst>
      <p:ext uri="{BB962C8B-B14F-4D97-AF65-F5344CB8AC3E}">
        <p14:creationId xmlns:p14="http://schemas.microsoft.com/office/powerpoint/2010/main" val="2031685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4E7AB01-C9B0-467B-97E3-8C866E73AF49}"/>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FF173DAD-7EB3-452B-ACFE-4DDBF0290B9D}"/>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6402FEF6-4148-4F50-A83D-52EF449FE597}"/>
              </a:ext>
            </a:extLst>
          </p:cNvPr>
          <p:cNvSpPr>
            <a:spLocks noGrp="1"/>
          </p:cNvSpPr>
          <p:nvPr/>
        </p:nvSpPr>
        <p:spPr>
          <a:xfrm>
            <a:off x="722376" y="1609344"/>
            <a:ext cx="10149840" cy="320040"/>
          </a:xfrm>
          <a:prstGeom prst="rect">
            <a:avLst/>
          </a:prstGeom>
          <a:noFill/>
        </p:spPr>
        <p:txBody>
          <a:bodyPr wrap="square" lIns="0" tIns="0" rIns="0">
            <a:spAutoFit/>
          </a:bodyPr>
          <a:lstStyle/>
          <a:p>
            <a:pPr>
              <a:spcAft>
                <a:spcPts val="800"/>
              </a:spcAft>
              <a:buNone/>
              <a:defRPr sz="1300" b="1">
                <a:solidFill>
                  <a:srgbClr val="1A222D"/>
                </a:solidFill>
                <a:latin typeface="Arial"/>
                <a:ea typeface="Arial"/>
                <a:cs typeface="Arial"/>
              </a:defRPr>
            </a:pPr>
            <a:r>
              <a:t>Average tone of party organisations and congressional groups</a:t>
            </a:r>
          </a:p>
        </p:txBody>
      </p:sp>
      <p:pic>
        <p:nvPicPr>
          <p:cNvPr id="6" name="Picture 5">
            <a:extLst>
              <a:ext uri="{FF2B5EF4-FFF2-40B4-BE49-F238E27FC236}">
                <a16:creationId xmlns:a16="http://schemas.microsoft.com/office/drawing/2014/main" id="{3D911358-4042-440C-8900-EC0A441B5853}"/>
              </a:ext>
            </a:extLst>
          </p:cNvPr>
          <p:cNvPicPr>
            <a:picLocks noChangeAspect="1"/>
          </p:cNvPicPr>
          <p:nvPr/>
        </p:nvPicPr>
        <p:blipFill>
          <a:blip r:embed="rId4"/>
          <a:stretch>
            <a:fillRect/>
          </a:stretch>
        </p:blipFill>
        <p:spPr>
          <a:xfrm>
            <a:off x="502920" y="1901952"/>
            <a:ext cx="7040880" cy="3611880"/>
          </a:xfrm>
          <a:prstGeom prst="rect">
            <a:avLst/>
          </a:prstGeom>
        </p:spPr>
      </p:pic>
      <p:sp>
        <p:nvSpPr>
          <p:cNvPr id="8" name="TextBox 7">
            <a:extLst>
              <a:ext uri="{FF2B5EF4-FFF2-40B4-BE49-F238E27FC236}">
                <a16:creationId xmlns:a16="http://schemas.microsoft.com/office/drawing/2014/main" id="{DB250BAB-7368-4C36-8771-B71FBAD52111}"/>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800"/>
              </a:spcAft>
              <a:buNone/>
              <a:defRPr sz="900" b="0">
                <a:solidFill>
                  <a:srgbClr val="59616B"/>
                </a:solidFill>
                <a:latin typeface="Arial"/>
                <a:ea typeface="Arial"/>
                <a:cs typeface="Arial"/>
              </a:defRPr>
            </a:pPr>
            <a:r>
              <a:t>Source: Media Tenor, supplied dataset; CBS, FOX, WSJ. January–October 2026; October incomplete.</a:t>
            </a:r>
          </a:p>
        </p:txBody>
      </p:sp>
      <p:sp>
        <p:nvSpPr>
          <p:cNvPr id="9" name="Titel 1">
            <a:extLst>
              <a:ext uri="{FF2B5EF4-FFF2-40B4-BE49-F238E27FC236}">
                <a16:creationId xmlns:a16="http://schemas.microsoft.com/office/drawing/2014/main" id="{2E7C2116-1A4C-48D6-8BF0-E7DA8F5617D4}"/>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Horse race coverage adds positivity to Democrats’ image</a:t>
            </a:r>
          </a:p>
        </p:txBody>
      </p:sp>
      <p:sp>
        <p:nvSpPr>
          <p:cNvPr id="10" name="Textfeld 9">
            <a:extLst>
              <a:ext uri="{FF2B5EF4-FFF2-40B4-BE49-F238E27FC236}">
                <a16:creationId xmlns:a16="http://schemas.microsoft.com/office/drawing/2014/main" id="{266CEB34-8567-4FBD-9C94-57DF97EF117C}"/>
              </a:ext>
            </a:extLst>
          </p:cNvPr>
          <p:cNvSpPr txBox="1"/>
          <p:nvPr/>
        </p:nvSpPr>
        <p:spPr>
          <a:xfrm>
            <a:off x="9375935" y="1752601"/>
            <a:ext cx="2618371" cy="1384995"/>
          </a:xfrm>
          <a:prstGeom prst="rect">
            <a:avLst/>
          </a:prstGeom>
          <a:noFill/>
        </p:spPr>
        <p:txBody>
          <a:bodyPr wrap="square" rtlCol="0">
            <a:spAutoFit/>
          </a:bodyPr>
          <a:lstStyle/>
          <a:p>
            <a:r>
              <a:rPr lang="en-US" sz="1400" dirty="0"/>
              <a:t>Election forecasts and approval rates have been the main driver behind the favorable trend in news reporting on the Democratic Party and its organizations. </a:t>
            </a:r>
          </a:p>
        </p:txBody>
      </p:sp>
    </p:spTree>
    <p:extLst>
      <p:ext uri="{BB962C8B-B14F-4D97-AF65-F5344CB8AC3E}">
        <p14:creationId xmlns:p14="http://schemas.microsoft.com/office/powerpoint/2010/main" val="817553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00F0F88-3AD4-42DE-A23E-888819CB09FC}"/>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4B207D24-E251-48A6-960C-08BB71202110}"/>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60BB567F-007E-4A50-A190-FD5B5218AF2A}"/>
              </a:ext>
            </a:extLst>
          </p:cNvPr>
          <p:cNvSpPr>
            <a:spLocks noGrp="1"/>
          </p:cNvSpPr>
          <p:nvPr/>
        </p:nvSpPr>
        <p:spPr>
          <a:xfrm>
            <a:off x="722376" y="1609344"/>
            <a:ext cx="10515600" cy="320040"/>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t>Salience: volume of coded statements</a:t>
            </a:r>
          </a:p>
        </p:txBody>
      </p:sp>
      <p:pic>
        <p:nvPicPr>
          <p:cNvPr id="6" name="Picture 5">
            <a:extLst>
              <a:ext uri="{FF2B5EF4-FFF2-40B4-BE49-F238E27FC236}">
                <a16:creationId xmlns:a16="http://schemas.microsoft.com/office/drawing/2014/main" id="{C647ACAC-536A-4DCD-BFA0-25506AE90E9F}"/>
              </a:ext>
            </a:extLst>
          </p:cNvPr>
          <p:cNvPicPr>
            <a:picLocks noChangeAspect="1"/>
          </p:cNvPicPr>
          <p:nvPr/>
        </p:nvPicPr>
        <p:blipFill>
          <a:blip r:embed="rId4"/>
          <a:stretch>
            <a:fillRect/>
          </a:stretch>
        </p:blipFill>
        <p:spPr>
          <a:xfrm>
            <a:off x="502920" y="1975104"/>
            <a:ext cx="6858000" cy="3520440"/>
          </a:xfrm>
          <a:prstGeom prst="rect">
            <a:avLst/>
          </a:prstGeom>
        </p:spPr>
      </p:pic>
      <p:sp>
        <p:nvSpPr>
          <p:cNvPr id="8" name="TextBox 7">
            <a:extLst>
              <a:ext uri="{FF2B5EF4-FFF2-40B4-BE49-F238E27FC236}">
                <a16:creationId xmlns:a16="http://schemas.microsoft.com/office/drawing/2014/main" id="{32CE631C-57F4-4C5D-809B-DBE9B6B26117}"/>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rPr dirty="0"/>
              <a:t>Source: Media Tenor, supplied dataset. Coded statements, Jan–Oct 2026; October incomplete.</a:t>
            </a:r>
          </a:p>
        </p:txBody>
      </p:sp>
      <p:sp>
        <p:nvSpPr>
          <p:cNvPr id="9" name="Textfeld 8">
            <a:extLst>
              <a:ext uri="{FF2B5EF4-FFF2-40B4-BE49-F238E27FC236}">
                <a16:creationId xmlns:a16="http://schemas.microsoft.com/office/drawing/2014/main" id="{E02A2250-5493-4822-A552-6EB881E2EB3A}"/>
              </a:ext>
            </a:extLst>
          </p:cNvPr>
          <p:cNvSpPr txBox="1"/>
          <p:nvPr/>
        </p:nvSpPr>
        <p:spPr>
          <a:xfrm>
            <a:off x="9375935" y="1752601"/>
            <a:ext cx="2618371" cy="2462213"/>
          </a:xfrm>
          <a:prstGeom prst="rect">
            <a:avLst/>
          </a:prstGeom>
          <a:noFill/>
        </p:spPr>
        <p:txBody>
          <a:bodyPr wrap="square" rtlCol="0">
            <a:spAutoFit/>
          </a:bodyPr>
          <a:lstStyle/>
          <a:p>
            <a:r>
              <a:rPr lang="en-US" sz="1400" dirty="0"/>
              <a:t>Looking at the news coverage on some of the candidates and comparing it with Donald Trump and members of his administration, we see that the “news machine” Donald Trump has dominated the entire political arena, making it rather difficult for candidates to achieve a distinguished profile on their respective issues. </a:t>
            </a:r>
          </a:p>
        </p:txBody>
      </p:sp>
      <p:sp>
        <p:nvSpPr>
          <p:cNvPr id="10" name="Titel 1">
            <a:extLst>
              <a:ext uri="{FF2B5EF4-FFF2-40B4-BE49-F238E27FC236}">
                <a16:creationId xmlns:a16="http://schemas.microsoft.com/office/drawing/2014/main" id="{D5D9A104-84EE-4D16-A7A4-5497E41382AD}"/>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Candidates have visibility issues</a:t>
            </a:r>
          </a:p>
        </p:txBody>
      </p:sp>
    </p:spTree>
    <p:extLst>
      <p:ext uri="{BB962C8B-B14F-4D97-AF65-F5344CB8AC3E}">
        <p14:creationId xmlns:p14="http://schemas.microsoft.com/office/powerpoint/2010/main" val="559982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3972F8-BA70-43BB-A3D8-4D565F3FF376}"/>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67A06BB6-C0E6-470D-AC5B-D6409753AA83}"/>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A57430C9-4C84-4BE6-9DEC-5DE47A044C55}"/>
              </a:ext>
            </a:extLst>
          </p:cNvPr>
          <p:cNvSpPr>
            <a:spLocks noGrp="1"/>
          </p:cNvSpPr>
          <p:nvPr/>
        </p:nvSpPr>
        <p:spPr>
          <a:xfrm>
            <a:off x="722376" y="1609344"/>
            <a:ext cx="10515600" cy="246221"/>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rPr dirty="0"/>
              <a:t>Tone by protagonist; ranked by coverage volume</a:t>
            </a:r>
          </a:p>
        </p:txBody>
      </p:sp>
      <p:pic>
        <p:nvPicPr>
          <p:cNvPr id="6" name="Picture 5">
            <a:extLst>
              <a:ext uri="{FF2B5EF4-FFF2-40B4-BE49-F238E27FC236}">
                <a16:creationId xmlns:a16="http://schemas.microsoft.com/office/drawing/2014/main" id="{88DF6622-F7AE-49C8-AFBD-486AE41181B3}"/>
              </a:ext>
            </a:extLst>
          </p:cNvPr>
          <p:cNvPicPr>
            <a:picLocks noChangeAspect="1"/>
          </p:cNvPicPr>
          <p:nvPr/>
        </p:nvPicPr>
        <p:blipFill>
          <a:blip r:embed="rId4"/>
          <a:stretch>
            <a:fillRect/>
          </a:stretch>
        </p:blipFill>
        <p:spPr>
          <a:xfrm>
            <a:off x="502920" y="1975104"/>
            <a:ext cx="6858000" cy="3995390"/>
          </a:xfrm>
          <a:prstGeom prst="rect">
            <a:avLst/>
          </a:prstGeom>
        </p:spPr>
      </p:pic>
      <p:sp>
        <p:nvSpPr>
          <p:cNvPr id="8" name="TextBox 7">
            <a:extLst>
              <a:ext uri="{FF2B5EF4-FFF2-40B4-BE49-F238E27FC236}">
                <a16:creationId xmlns:a16="http://schemas.microsoft.com/office/drawing/2014/main" id="{AF1A0530-7E43-492B-BBF3-0BC303667C61}"/>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t>Source: Media Tenor, supplied dataset. Coded statements, Jan–Oct 2026; October incomplete.</a:t>
            </a:r>
          </a:p>
        </p:txBody>
      </p:sp>
      <p:sp>
        <p:nvSpPr>
          <p:cNvPr id="9" name="Titel 1">
            <a:extLst>
              <a:ext uri="{FF2B5EF4-FFF2-40B4-BE49-F238E27FC236}">
                <a16:creationId xmlns:a16="http://schemas.microsoft.com/office/drawing/2014/main" id="{A167D580-E2DD-4A82-98C6-062927D9848F}"/>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How political figures are portrayed</a:t>
            </a:r>
          </a:p>
        </p:txBody>
      </p:sp>
    </p:spTree>
    <p:extLst>
      <p:ext uri="{BB962C8B-B14F-4D97-AF65-F5344CB8AC3E}">
        <p14:creationId xmlns:p14="http://schemas.microsoft.com/office/powerpoint/2010/main" val="8794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0A2982-98D1-439F-8A2B-47A001C8887E}"/>
              </a:ext>
            </a:extLst>
          </p:cNvPr>
          <p:cNvSpPr>
            <a:spLocks noGrp="1"/>
          </p:cNvSpPr>
          <p:nvPr/>
        </p:nvSpPr>
        <p:spPr>
          <a:xfrm>
            <a:off x="0" y="1527048"/>
            <a:ext cx="93204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38F6654F-1D13-412E-A1B4-E1C21CE9446A}"/>
              </a:ext>
            </a:extLst>
          </p:cNvPr>
          <p:cNvPicPr>
            <a:picLocks noChangeAspect="1"/>
          </p:cNvPicPr>
          <p:nvPr/>
        </p:nvPicPr>
        <p:blipFill>
          <a:blip r:embed="rId3"/>
          <a:stretch>
            <a:fillRect/>
          </a:stretch>
        </p:blipFill>
        <p:spPr>
          <a:xfrm>
            <a:off x="9893808" y="137160"/>
            <a:ext cx="2103120" cy="539496"/>
          </a:xfrm>
          <a:prstGeom prst="rect">
            <a:avLst/>
          </a:prstGeom>
        </p:spPr>
      </p:pic>
      <p:sp>
        <p:nvSpPr>
          <p:cNvPr id="5" name="TextBox 4">
            <a:extLst>
              <a:ext uri="{FF2B5EF4-FFF2-40B4-BE49-F238E27FC236}">
                <a16:creationId xmlns:a16="http://schemas.microsoft.com/office/drawing/2014/main" id="{8ABF71D4-2C02-4A95-AFB7-0D86499BA8C0}"/>
              </a:ext>
            </a:extLst>
          </p:cNvPr>
          <p:cNvSpPr>
            <a:spLocks noGrp="1"/>
          </p:cNvSpPr>
          <p:nvPr/>
        </p:nvSpPr>
        <p:spPr>
          <a:xfrm>
            <a:off x="722376" y="1609344"/>
            <a:ext cx="10515600" cy="320040"/>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t>Selected Senate candidates in Maine, Michigan and Ohio</a:t>
            </a:r>
          </a:p>
        </p:txBody>
      </p:sp>
      <p:pic>
        <p:nvPicPr>
          <p:cNvPr id="6" name="Picture 5">
            <a:extLst>
              <a:ext uri="{FF2B5EF4-FFF2-40B4-BE49-F238E27FC236}">
                <a16:creationId xmlns:a16="http://schemas.microsoft.com/office/drawing/2014/main" id="{F88116AE-9A90-41CB-9BFF-21D5D3D7D146}"/>
              </a:ext>
            </a:extLst>
          </p:cNvPr>
          <p:cNvPicPr>
            <a:picLocks noChangeAspect="1"/>
          </p:cNvPicPr>
          <p:nvPr/>
        </p:nvPicPr>
        <p:blipFill>
          <a:blip r:embed="rId4"/>
          <a:stretch>
            <a:fillRect/>
          </a:stretch>
        </p:blipFill>
        <p:spPr>
          <a:xfrm>
            <a:off x="502920" y="1975104"/>
            <a:ext cx="6858000" cy="3825332"/>
          </a:xfrm>
          <a:prstGeom prst="rect">
            <a:avLst/>
          </a:prstGeom>
        </p:spPr>
      </p:pic>
      <p:sp>
        <p:nvSpPr>
          <p:cNvPr id="8" name="TextBox 7">
            <a:extLst>
              <a:ext uri="{FF2B5EF4-FFF2-40B4-BE49-F238E27FC236}">
                <a16:creationId xmlns:a16="http://schemas.microsoft.com/office/drawing/2014/main" id="{D5A2EF8F-B094-493C-A004-9C3D69A66FAE}"/>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t>Source: Media Tenor, supplied dataset. Coded statements, Jan–Oct 2026; October incomplete.</a:t>
            </a:r>
          </a:p>
        </p:txBody>
      </p:sp>
      <p:sp>
        <p:nvSpPr>
          <p:cNvPr id="9" name="Titel 1">
            <a:extLst>
              <a:ext uri="{FF2B5EF4-FFF2-40B4-BE49-F238E27FC236}">
                <a16:creationId xmlns:a16="http://schemas.microsoft.com/office/drawing/2014/main" id="{3B3AF8B7-7A8B-4CC9-BF70-82F3555215D1}"/>
              </a:ext>
            </a:extLst>
          </p:cNvPr>
          <p:cNvSpPr txBox="1">
            <a:spLocks/>
          </p:cNvSpPr>
          <p:nvPr/>
        </p:nvSpPr>
        <p:spPr>
          <a:xfrm>
            <a:off x="720000" y="816001"/>
            <a:ext cx="11277267" cy="549068"/>
          </a:xfrm>
          <a:prstGeom prst="rect">
            <a:avLst/>
          </a:prstGeom>
        </p:spPr>
        <p:txBody>
          <a:bodyPr vert="horz" lIns="0" tIns="0" rIns="0" bIns="0" rtlCol="0" anchor="t" anchorCtr="0">
            <a:noAutofit/>
          </a:bodyPr>
          <a:lstStyle>
            <a:lvl1pPr algn="ctr" defTabSz="914400" rtl="0" eaLnBrk="1" latinLnBrk="0" hangingPunct="1">
              <a:spcBef>
                <a:spcPct val="0"/>
              </a:spcBef>
              <a:buNone/>
              <a:defRPr sz="2800" kern="1200">
                <a:solidFill>
                  <a:schemeClr val="tx1"/>
                </a:solidFill>
                <a:latin typeface="+mj-lt"/>
                <a:ea typeface="+mj-ea"/>
                <a:cs typeface="+mj-cs"/>
              </a:defRPr>
            </a:lvl1pPr>
          </a:lstStyle>
          <a:p>
            <a:pPr algn="l"/>
            <a:r>
              <a:rPr lang="en-US" sz="3200" dirty="0">
                <a:latin typeface="+mn-lt"/>
                <a:ea typeface="+mn-ea"/>
                <a:cs typeface="+mn-cs"/>
              </a:rPr>
              <a:t>Senate candidates: visibility and tone</a:t>
            </a:r>
          </a:p>
        </p:txBody>
      </p:sp>
    </p:spTree>
    <p:extLst>
      <p:ext uri="{BB962C8B-B14F-4D97-AF65-F5344CB8AC3E}">
        <p14:creationId xmlns:p14="http://schemas.microsoft.com/office/powerpoint/2010/main" val="1627601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6C2576-F981-4493-91DA-775AD2AD7EEE}"/>
              </a:ext>
            </a:extLst>
          </p:cNvPr>
          <p:cNvSpPr>
            <a:spLocks noGrp="1"/>
          </p:cNvSpPr>
          <p:nvPr/>
        </p:nvSpPr>
        <p:spPr>
          <a:xfrm>
            <a:off x="0" y="1527048"/>
            <a:ext cx="12192000" cy="4599432"/>
          </a:xfrm>
          <a:prstGeom prst="rect">
            <a:avLst/>
          </a:prstGeom>
          <a:solidFill>
            <a:srgbClr val="E9EEF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pic>
        <p:nvPicPr>
          <p:cNvPr id="3" name="Picture 2">
            <a:extLst>
              <a:ext uri="{FF2B5EF4-FFF2-40B4-BE49-F238E27FC236}">
                <a16:creationId xmlns:a16="http://schemas.microsoft.com/office/drawing/2014/main" id="{EA9304DC-20DD-4828-80C9-720970C46932}"/>
              </a:ext>
            </a:extLst>
          </p:cNvPr>
          <p:cNvPicPr>
            <a:picLocks noChangeAspect="1"/>
          </p:cNvPicPr>
          <p:nvPr/>
        </p:nvPicPr>
        <p:blipFill>
          <a:blip r:embed="rId3"/>
          <a:stretch>
            <a:fillRect/>
          </a:stretch>
        </p:blipFill>
        <p:spPr>
          <a:xfrm>
            <a:off x="9893808" y="137160"/>
            <a:ext cx="2103120" cy="539496"/>
          </a:xfrm>
          <a:prstGeom prst="rect">
            <a:avLst/>
          </a:prstGeom>
        </p:spPr>
      </p:pic>
      <p:sp>
        <p:nvSpPr>
          <p:cNvPr id="4" name="TextBox 3">
            <a:extLst>
              <a:ext uri="{FF2B5EF4-FFF2-40B4-BE49-F238E27FC236}">
                <a16:creationId xmlns:a16="http://schemas.microsoft.com/office/drawing/2014/main" id="{C9216EB7-2280-4449-B899-20EB7CF1E682}"/>
              </a:ext>
            </a:extLst>
          </p:cNvPr>
          <p:cNvSpPr>
            <a:spLocks noGrp="1"/>
          </p:cNvSpPr>
          <p:nvPr/>
        </p:nvSpPr>
        <p:spPr>
          <a:xfrm>
            <a:off x="722376" y="429768"/>
            <a:ext cx="9235440" cy="612648"/>
          </a:xfrm>
          <a:prstGeom prst="rect">
            <a:avLst/>
          </a:prstGeom>
          <a:noFill/>
        </p:spPr>
        <p:txBody>
          <a:bodyPr wrap="square" lIns="0" tIns="0" rIns="0">
            <a:spAutoFit/>
          </a:bodyPr>
          <a:lstStyle/>
          <a:p>
            <a:pPr>
              <a:spcAft>
                <a:spcPts val="900"/>
              </a:spcAft>
              <a:buNone/>
              <a:defRPr sz="2500" b="0">
                <a:solidFill>
                  <a:srgbClr val="1A222D"/>
                </a:solidFill>
                <a:latin typeface="Arial"/>
                <a:ea typeface="Arial"/>
                <a:cs typeface="Arial"/>
              </a:defRPr>
            </a:pPr>
            <a:r>
              <a:t>Scope and interpretation</a:t>
            </a:r>
          </a:p>
        </p:txBody>
      </p:sp>
      <p:sp>
        <p:nvSpPr>
          <p:cNvPr id="5" name="TextBox 4">
            <a:extLst>
              <a:ext uri="{FF2B5EF4-FFF2-40B4-BE49-F238E27FC236}">
                <a16:creationId xmlns:a16="http://schemas.microsoft.com/office/drawing/2014/main" id="{12AF2DED-7016-4C5D-9D8F-91D5902C4019}"/>
              </a:ext>
            </a:extLst>
          </p:cNvPr>
          <p:cNvSpPr>
            <a:spLocks noGrp="1"/>
          </p:cNvSpPr>
          <p:nvPr/>
        </p:nvSpPr>
        <p:spPr>
          <a:xfrm>
            <a:off x="646545" y="1778943"/>
            <a:ext cx="10515600" cy="292388"/>
          </a:xfrm>
          <a:prstGeom prst="rect">
            <a:avLst/>
          </a:prstGeom>
          <a:noFill/>
        </p:spPr>
        <p:txBody>
          <a:bodyPr wrap="square" lIns="0" tIns="0" rIns="0">
            <a:spAutoFit/>
          </a:bodyPr>
          <a:lstStyle/>
          <a:p>
            <a:pPr>
              <a:spcAft>
                <a:spcPts val="900"/>
              </a:spcAft>
              <a:buNone/>
              <a:defRPr sz="1300" b="1">
                <a:solidFill>
                  <a:srgbClr val="1A222D"/>
                </a:solidFill>
                <a:latin typeface="Arial"/>
                <a:ea typeface="Arial"/>
                <a:cs typeface="Arial"/>
              </a:defRPr>
            </a:pPr>
            <a:r>
              <a:rPr sz="1600" dirty="0">
                <a:solidFill>
                  <a:schemeClr val="tx1">
                    <a:lumMod val="65000"/>
                    <a:lumOff val="35000"/>
                  </a:schemeClr>
                </a:solidFill>
              </a:rPr>
              <a:t>Definitions and limitations</a:t>
            </a:r>
          </a:p>
        </p:txBody>
      </p:sp>
      <p:sp>
        <p:nvSpPr>
          <p:cNvPr id="6" name="TextBox 5">
            <a:extLst>
              <a:ext uri="{FF2B5EF4-FFF2-40B4-BE49-F238E27FC236}">
                <a16:creationId xmlns:a16="http://schemas.microsoft.com/office/drawing/2014/main" id="{3BB507DD-322B-484A-BC55-1D6367B1F3F3}"/>
              </a:ext>
            </a:extLst>
          </p:cNvPr>
          <p:cNvSpPr>
            <a:spLocks noGrp="1"/>
          </p:cNvSpPr>
          <p:nvPr/>
        </p:nvSpPr>
        <p:spPr>
          <a:xfrm>
            <a:off x="646545" y="2341299"/>
            <a:ext cx="10975479" cy="3046988"/>
          </a:xfrm>
          <a:prstGeom prst="rect">
            <a:avLst/>
          </a:prstGeom>
          <a:noFill/>
        </p:spPr>
        <p:txBody>
          <a:bodyPr wrap="square" lIns="0" tIns="0" rIns="0">
            <a:spAutoFit/>
          </a:bodyPr>
          <a:lstStyle/>
          <a:p>
            <a:pPr>
              <a:spcAft>
                <a:spcPts val="900"/>
              </a:spcAft>
              <a:buNone/>
              <a:defRPr sz="1500" b="0">
                <a:solidFill>
                  <a:srgbClr val="1A222D"/>
                </a:solidFill>
                <a:latin typeface="Arial"/>
                <a:ea typeface="Arial"/>
                <a:cs typeface="Arial"/>
              </a:defRPr>
            </a:pPr>
            <a:r>
              <a:rPr dirty="0">
                <a:solidFill>
                  <a:schemeClr val="tx1">
                    <a:lumMod val="65000"/>
                    <a:lumOff val="35000"/>
                  </a:schemeClr>
                </a:solidFill>
              </a:rPr>
              <a:t>Unit: a coded statement about a protagonist, topic and outlet. Rows are aggregates of statement counts.</a:t>
            </a:r>
          </a:p>
          <a:p>
            <a:pPr>
              <a:spcAft>
                <a:spcPts val="900"/>
              </a:spcAft>
              <a:buNone/>
              <a:defRPr sz="1500" b="0">
                <a:solidFill>
                  <a:srgbClr val="1A222D"/>
                </a:solidFill>
                <a:latin typeface="Arial"/>
                <a:ea typeface="Arial"/>
                <a:cs typeface="Arial"/>
              </a:defRPr>
            </a:pPr>
            <a:endParaRPr dirty="0">
              <a:solidFill>
                <a:schemeClr val="tx1">
                  <a:lumMod val="65000"/>
                  <a:lumOff val="35000"/>
                </a:schemeClr>
              </a:solidFill>
            </a:endParaRPr>
          </a:p>
          <a:p>
            <a:pPr>
              <a:spcAft>
                <a:spcPts val="900"/>
              </a:spcAft>
              <a:buNone/>
              <a:defRPr sz="1500" b="0">
                <a:solidFill>
                  <a:srgbClr val="1A222D"/>
                </a:solidFill>
                <a:latin typeface="Arial"/>
                <a:ea typeface="Arial"/>
                <a:cs typeface="Arial"/>
              </a:defRPr>
            </a:pPr>
            <a:r>
              <a:rPr dirty="0">
                <a:solidFill>
                  <a:schemeClr val="tx1">
                    <a:lumMod val="65000"/>
                    <a:lumOff val="35000"/>
                  </a:schemeClr>
                </a:solidFill>
              </a:rPr>
              <a:t>Party comparison: party </a:t>
            </a:r>
            <a:r>
              <a:rPr dirty="0" err="1">
                <a:solidFill>
                  <a:schemeClr val="tx1">
                    <a:lumMod val="65000"/>
                    <a:lumOff val="35000"/>
                  </a:schemeClr>
                </a:solidFill>
              </a:rPr>
              <a:t>organi</a:t>
            </a:r>
            <a:r>
              <a:rPr lang="de-DE" dirty="0">
                <a:solidFill>
                  <a:schemeClr val="tx1">
                    <a:lumMod val="65000"/>
                    <a:lumOff val="35000"/>
                  </a:schemeClr>
                </a:solidFill>
              </a:rPr>
              <a:t>z</a:t>
            </a:r>
            <a:r>
              <a:rPr dirty="0" err="1">
                <a:solidFill>
                  <a:schemeClr val="tx1">
                    <a:lumMod val="65000"/>
                    <a:lumOff val="35000"/>
                  </a:schemeClr>
                </a:solidFill>
              </a:rPr>
              <a:t>ations</a:t>
            </a:r>
            <a:r>
              <a:rPr dirty="0">
                <a:solidFill>
                  <a:schemeClr val="tx1">
                    <a:lumMod val="65000"/>
                    <a:lumOff val="35000"/>
                  </a:schemeClr>
                </a:solidFill>
              </a:rPr>
              <a:t> and congressional party groups only. Individuals and administrations are separate.</a:t>
            </a:r>
          </a:p>
          <a:p>
            <a:pPr>
              <a:spcAft>
                <a:spcPts val="900"/>
              </a:spcAft>
              <a:buNone/>
              <a:defRPr sz="1500" b="0">
                <a:solidFill>
                  <a:srgbClr val="1A222D"/>
                </a:solidFill>
                <a:latin typeface="Arial"/>
                <a:ea typeface="Arial"/>
                <a:cs typeface="Arial"/>
              </a:defRPr>
            </a:pPr>
            <a:endParaRPr dirty="0">
              <a:solidFill>
                <a:schemeClr val="tx1">
                  <a:lumMod val="65000"/>
                  <a:lumOff val="35000"/>
                </a:schemeClr>
              </a:solidFill>
            </a:endParaRPr>
          </a:p>
          <a:p>
            <a:pPr>
              <a:spcAft>
                <a:spcPts val="900"/>
              </a:spcAft>
              <a:buNone/>
              <a:defRPr sz="1500" b="0">
                <a:solidFill>
                  <a:srgbClr val="1A222D"/>
                </a:solidFill>
                <a:latin typeface="Arial"/>
                <a:ea typeface="Arial"/>
                <a:cs typeface="Arial"/>
              </a:defRPr>
            </a:pPr>
            <a:r>
              <a:rPr dirty="0">
                <a:solidFill>
                  <a:schemeClr val="tx1">
                    <a:lumMod val="65000"/>
                    <a:lumOff val="35000"/>
                  </a:schemeClr>
                </a:solidFill>
              </a:rPr>
              <a:t>Positive, neutral and negative shares use all statements in the respective group.</a:t>
            </a:r>
          </a:p>
          <a:p>
            <a:pPr>
              <a:spcAft>
                <a:spcPts val="900"/>
              </a:spcAft>
              <a:buNone/>
              <a:defRPr sz="1500" b="0">
                <a:solidFill>
                  <a:srgbClr val="1A222D"/>
                </a:solidFill>
                <a:latin typeface="Arial"/>
                <a:ea typeface="Arial"/>
                <a:cs typeface="Arial"/>
              </a:defRPr>
            </a:pPr>
            <a:endParaRPr dirty="0">
              <a:solidFill>
                <a:schemeClr val="tx1">
                  <a:lumMod val="65000"/>
                  <a:lumOff val="35000"/>
                </a:schemeClr>
              </a:solidFill>
            </a:endParaRPr>
          </a:p>
          <a:p>
            <a:pPr>
              <a:spcAft>
                <a:spcPts val="900"/>
              </a:spcAft>
              <a:buNone/>
              <a:defRPr sz="1500" b="0">
                <a:solidFill>
                  <a:srgbClr val="1A222D"/>
                </a:solidFill>
                <a:latin typeface="Arial"/>
                <a:ea typeface="Arial"/>
                <a:cs typeface="Arial"/>
              </a:defRPr>
            </a:pPr>
            <a:r>
              <a:rPr dirty="0">
                <a:solidFill>
                  <a:schemeClr val="tx1">
                    <a:lumMod val="65000"/>
                    <a:lumOff val="35000"/>
                  </a:schemeClr>
                </a:solidFill>
              </a:rPr>
              <a:t>October</a:t>
            </a:r>
            <a:r>
              <a:rPr lang="de-DE" dirty="0">
                <a:solidFill>
                  <a:schemeClr val="tx1">
                    <a:lumMod val="65000"/>
                    <a:lumOff val="35000"/>
                  </a:schemeClr>
                </a:solidFill>
              </a:rPr>
              <a:t>‘s </a:t>
            </a:r>
            <a:r>
              <a:rPr lang="de-DE" dirty="0" err="1">
                <a:solidFill>
                  <a:schemeClr val="tx1">
                    <a:lumMod val="65000"/>
                    <a:lumOff val="35000"/>
                  </a:schemeClr>
                </a:solidFill>
              </a:rPr>
              <a:t>data</a:t>
            </a:r>
            <a:r>
              <a:rPr lang="de-DE" dirty="0">
                <a:solidFill>
                  <a:schemeClr val="tx1">
                    <a:lumMod val="65000"/>
                    <a:lumOff val="35000"/>
                  </a:schemeClr>
                </a:solidFill>
              </a:rPr>
              <a:t> </a:t>
            </a:r>
            <a:r>
              <a:rPr lang="de-DE" dirty="0" err="1">
                <a:solidFill>
                  <a:schemeClr val="tx1">
                    <a:lumMod val="65000"/>
                    <a:lumOff val="35000"/>
                  </a:schemeClr>
                </a:solidFill>
              </a:rPr>
              <a:t>up</a:t>
            </a:r>
            <a:r>
              <a:rPr lang="de-DE" dirty="0">
                <a:solidFill>
                  <a:schemeClr val="tx1">
                    <a:lumMod val="65000"/>
                    <a:lumOff val="35000"/>
                  </a:schemeClr>
                </a:solidFill>
              </a:rPr>
              <a:t> </a:t>
            </a:r>
            <a:r>
              <a:rPr lang="de-DE" dirty="0" err="1">
                <a:solidFill>
                  <a:schemeClr val="tx1">
                    <a:lumMod val="65000"/>
                    <a:lumOff val="35000"/>
                  </a:schemeClr>
                </a:solidFill>
              </a:rPr>
              <a:t>to</a:t>
            </a:r>
            <a:r>
              <a:rPr lang="de-DE" dirty="0">
                <a:solidFill>
                  <a:schemeClr val="tx1">
                    <a:lumMod val="65000"/>
                    <a:lumOff val="35000"/>
                  </a:schemeClr>
                </a:solidFill>
              </a:rPr>
              <a:t> 10/2025. </a:t>
            </a:r>
          </a:p>
          <a:p>
            <a:pPr>
              <a:spcAft>
                <a:spcPts val="900"/>
              </a:spcAft>
              <a:buNone/>
              <a:defRPr sz="1500" b="0">
                <a:solidFill>
                  <a:srgbClr val="1A222D"/>
                </a:solidFill>
                <a:latin typeface="Arial"/>
                <a:ea typeface="Arial"/>
                <a:cs typeface="Arial"/>
              </a:defRPr>
            </a:pPr>
            <a:endParaRPr lang="de-DE" dirty="0">
              <a:solidFill>
                <a:schemeClr val="tx1">
                  <a:lumMod val="65000"/>
                  <a:lumOff val="35000"/>
                </a:schemeClr>
              </a:solidFill>
            </a:endParaRPr>
          </a:p>
          <a:p>
            <a:pPr>
              <a:spcAft>
                <a:spcPts val="900"/>
              </a:spcAft>
              <a:buNone/>
              <a:defRPr sz="1500" b="0">
                <a:solidFill>
                  <a:srgbClr val="1A222D"/>
                </a:solidFill>
                <a:latin typeface="Arial"/>
                <a:ea typeface="Arial"/>
                <a:cs typeface="Arial"/>
              </a:defRPr>
            </a:pPr>
            <a:r>
              <a:rPr lang="de-DE" dirty="0" err="1">
                <a:solidFill>
                  <a:schemeClr val="tx1">
                    <a:lumMod val="65000"/>
                    <a:lumOff val="35000"/>
                  </a:schemeClr>
                </a:solidFill>
              </a:rPr>
              <a:t>Analyzed</a:t>
            </a:r>
            <a:r>
              <a:rPr lang="de-DE" dirty="0">
                <a:solidFill>
                  <a:schemeClr val="tx1">
                    <a:lumMod val="65000"/>
                    <a:lumOff val="35000"/>
                  </a:schemeClr>
                </a:solidFill>
              </a:rPr>
              <a:t> </a:t>
            </a:r>
            <a:r>
              <a:rPr lang="de-DE" dirty="0" err="1">
                <a:solidFill>
                  <a:schemeClr val="tx1">
                    <a:lumMod val="65000"/>
                    <a:lumOff val="35000"/>
                  </a:schemeClr>
                </a:solidFill>
              </a:rPr>
              <a:t>media</a:t>
            </a:r>
            <a:r>
              <a:rPr lang="de-DE" dirty="0">
                <a:solidFill>
                  <a:schemeClr val="tx1">
                    <a:lumMod val="65000"/>
                    <a:lumOff val="35000"/>
                  </a:schemeClr>
                </a:solidFill>
              </a:rPr>
              <a:t>: CBS </a:t>
            </a:r>
            <a:r>
              <a:rPr lang="de-DE" dirty="0" err="1">
                <a:solidFill>
                  <a:schemeClr val="tx1">
                    <a:lumMod val="65000"/>
                    <a:lumOff val="35000"/>
                  </a:schemeClr>
                </a:solidFill>
              </a:rPr>
              <a:t>evening</a:t>
            </a:r>
            <a:r>
              <a:rPr lang="de-DE" dirty="0">
                <a:solidFill>
                  <a:schemeClr val="tx1">
                    <a:lumMod val="65000"/>
                    <a:lumOff val="35000"/>
                  </a:schemeClr>
                </a:solidFill>
              </a:rPr>
              <a:t> </a:t>
            </a:r>
            <a:r>
              <a:rPr lang="de-DE" dirty="0" err="1">
                <a:solidFill>
                  <a:schemeClr val="tx1">
                    <a:lumMod val="65000"/>
                    <a:lumOff val="35000"/>
                  </a:schemeClr>
                </a:solidFill>
              </a:rPr>
              <a:t>news</a:t>
            </a:r>
            <a:r>
              <a:rPr lang="de-DE" dirty="0">
                <a:solidFill>
                  <a:schemeClr val="tx1">
                    <a:lumMod val="65000"/>
                    <a:lumOff val="35000"/>
                  </a:schemeClr>
                </a:solidFill>
              </a:rPr>
              <a:t>, FOX </a:t>
            </a:r>
            <a:r>
              <a:rPr lang="de-DE" dirty="0" err="1">
                <a:solidFill>
                  <a:schemeClr val="tx1">
                    <a:lumMod val="65000"/>
                    <a:lumOff val="35000"/>
                  </a:schemeClr>
                </a:solidFill>
              </a:rPr>
              <a:t>evening</a:t>
            </a:r>
            <a:r>
              <a:rPr lang="de-DE" dirty="0">
                <a:solidFill>
                  <a:schemeClr val="tx1">
                    <a:lumMod val="65000"/>
                    <a:lumOff val="35000"/>
                  </a:schemeClr>
                </a:solidFill>
              </a:rPr>
              <a:t> </a:t>
            </a:r>
            <a:r>
              <a:rPr lang="de-DE" dirty="0" err="1">
                <a:solidFill>
                  <a:schemeClr val="tx1">
                    <a:lumMod val="65000"/>
                    <a:lumOff val="35000"/>
                  </a:schemeClr>
                </a:solidFill>
              </a:rPr>
              <a:t>news</a:t>
            </a:r>
            <a:r>
              <a:rPr lang="de-DE" dirty="0">
                <a:solidFill>
                  <a:schemeClr val="tx1">
                    <a:lumMod val="65000"/>
                    <a:lumOff val="35000"/>
                  </a:schemeClr>
                </a:solidFill>
              </a:rPr>
              <a:t>, WSJ (sample </a:t>
            </a:r>
            <a:r>
              <a:rPr lang="de-DE" dirty="0" err="1">
                <a:solidFill>
                  <a:schemeClr val="tx1">
                    <a:lumMod val="65000"/>
                    <a:lumOff val="35000"/>
                  </a:schemeClr>
                </a:solidFill>
              </a:rPr>
              <a:t>coded</a:t>
            </a:r>
            <a:r>
              <a:rPr lang="de-DE" dirty="0">
                <a:solidFill>
                  <a:schemeClr val="tx1">
                    <a:lumMod val="65000"/>
                    <a:lumOff val="35000"/>
                  </a:schemeClr>
                </a:solidFill>
              </a:rPr>
              <a:t>)</a:t>
            </a:r>
            <a:endParaRPr dirty="0">
              <a:solidFill>
                <a:schemeClr val="tx1">
                  <a:lumMod val="65000"/>
                  <a:lumOff val="35000"/>
                </a:schemeClr>
              </a:solidFill>
            </a:endParaRPr>
          </a:p>
        </p:txBody>
      </p:sp>
      <p:sp>
        <p:nvSpPr>
          <p:cNvPr id="7" name="TextBox 6">
            <a:extLst>
              <a:ext uri="{FF2B5EF4-FFF2-40B4-BE49-F238E27FC236}">
                <a16:creationId xmlns:a16="http://schemas.microsoft.com/office/drawing/2014/main" id="{813AB2B1-4709-46A4-8DCB-0F4EECF02AB4}"/>
              </a:ext>
            </a:extLst>
          </p:cNvPr>
          <p:cNvSpPr>
            <a:spLocks noGrp="1"/>
          </p:cNvSpPr>
          <p:nvPr/>
        </p:nvSpPr>
        <p:spPr>
          <a:xfrm>
            <a:off x="502920" y="6190488"/>
            <a:ext cx="11155680" cy="365760"/>
          </a:xfrm>
          <a:prstGeom prst="rect">
            <a:avLst/>
          </a:prstGeom>
          <a:noFill/>
        </p:spPr>
        <p:txBody>
          <a:bodyPr wrap="square" lIns="0" tIns="0" rIns="0">
            <a:spAutoFit/>
          </a:bodyPr>
          <a:lstStyle/>
          <a:p>
            <a:pPr>
              <a:spcAft>
                <a:spcPts val="900"/>
              </a:spcAft>
              <a:buNone/>
              <a:defRPr sz="900" b="0">
                <a:solidFill>
                  <a:srgbClr val="59616B"/>
                </a:solidFill>
                <a:latin typeface="Arial"/>
                <a:ea typeface="Arial"/>
                <a:cs typeface="Arial"/>
              </a:defRPr>
            </a:pPr>
            <a:r>
              <a:t>Source: Media Tenor, supplied dataset. Coded statements, Jan–Oct 2026; October incomplete.</a:t>
            </a:r>
          </a:p>
        </p:txBody>
      </p:sp>
    </p:spTree>
    <p:extLst>
      <p:ext uri="{BB962C8B-B14F-4D97-AF65-F5344CB8AC3E}">
        <p14:creationId xmlns:p14="http://schemas.microsoft.com/office/powerpoint/2010/main" val="774072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8CD27-D0DA-D8FA-4A03-BB0083C171D9}"/>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B7FD5149-652D-92FA-6E99-6A5FB1ECAE4A}"/>
              </a:ext>
            </a:extLst>
          </p:cNvPr>
          <p:cNvSpPr>
            <a:spLocks noGrp="1"/>
          </p:cNvSpPr>
          <p:nvPr>
            <p:ph type="title"/>
          </p:nvPr>
        </p:nvSpPr>
        <p:spPr>
          <a:xfrm>
            <a:off x="720000" y="816001"/>
            <a:ext cx="9038795" cy="675180"/>
          </a:xfrm>
        </p:spPr>
        <p:txBody>
          <a:bodyPr vert="horz" lIns="0" tIns="0" rIns="0" bIns="45720" rtlCol="0" anchor="t" anchorCtr="0">
            <a:normAutofit/>
          </a:bodyPr>
          <a:lstStyle/>
          <a:p>
            <a:pPr algn="l"/>
            <a:r>
              <a:rPr lang="de-DE" sz="3200" b="1" dirty="0"/>
              <a:t>Method</a:t>
            </a:r>
          </a:p>
        </p:txBody>
      </p:sp>
      <p:sp>
        <p:nvSpPr>
          <p:cNvPr id="6" name="Textfeld 5">
            <a:extLst>
              <a:ext uri="{FF2B5EF4-FFF2-40B4-BE49-F238E27FC236}">
                <a16:creationId xmlns:a16="http://schemas.microsoft.com/office/drawing/2014/main" id="{B48A87E9-EDCD-8C2F-500C-211E5E27A904}"/>
              </a:ext>
            </a:extLst>
          </p:cNvPr>
          <p:cNvSpPr txBox="1"/>
          <p:nvPr/>
        </p:nvSpPr>
        <p:spPr>
          <a:xfrm>
            <a:off x="720000" y="5926051"/>
            <a:ext cx="9601067" cy="287323"/>
          </a:xfrm>
          <a:prstGeom prst="rect">
            <a:avLst/>
          </a:prstGeom>
          <a:noFill/>
        </p:spPr>
        <p:txBody>
          <a:bodyPr wrap="square" lIns="0" tIns="0" rIns="0" bIns="0">
            <a:spAutoFit/>
          </a:bodyPr>
          <a:lstStyle/>
          <a:p>
            <a:r>
              <a:rPr lang="en-US" sz="1867" dirty="0"/>
              <a:t>Scientific content analysis carried out by trained staff – inter-coder reliability: 87% Q4 25</a:t>
            </a:r>
            <a:endParaRPr lang="de-DE" sz="1867" dirty="0"/>
          </a:p>
        </p:txBody>
      </p:sp>
      <p:pic>
        <p:nvPicPr>
          <p:cNvPr id="8" name="Grafik 3">
            <a:extLst>
              <a:ext uri="{FF2B5EF4-FFF2-40B4-BE49-F238E27FC236}">
                <a16:creationId xmlns:a16="http://schemas.microsoft.com/office/drawing/2014/main" id="{BA07EE06-F500-CD77-C712-F1ACB0071B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0581" y="1541709"/>
            <a:ext cx="8821804" cy="4254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18677619-4859-425E-BFAC-8F17C60988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47" t="8000" r="2457" b="38800"/>
          <a:stretch/>
        </p:blipFill>
        <p:spPr>
          <a:xfrm>
            <a:off x="10367797" y="111265"/>
            <a:ext cx="1824203" cy="729681"/>
          </a:xfrm>
          <a:prstGeom prst="rect">
            <a:avLst/>
          </a:prstGeom>
        </p:spPr>
      </p:pic>
    </p:spTree>
    <p:extLst>
      <p:ext uri="{BB962C8B-B14F-4D97-AF65-F5344CB8AC3E}">
        <p14:creationId xmlns:p14="http://schemas.microsoft.com/office/powerpoint/2010/main" val="552499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4D02D-9BF0-493C-6824-C2E6144DE681}"/>
            </a:ext>
          </a:extLst>
        </p:cNvPr>
        <p:cNvGrpSpPr/>
        <p:nvPr/>
      </p:nvGrpSpPr>
      <p:grpSpPr>
        <a:xfrm>
          <a:off x="0" y="0"/>
          <a:ext cx="0" cy="0"/>
          <a:chOff x="0" y="0"/>
          <a:chExt cx="0" cy="0"/>
        </a:xfrm>
      </p:grpSpPr>
      <p:sp>
        <p:nvSpPr>
          <p:cNvPr id="11" name="Textfeld 10">
            <a:extLst>
              <a:ext uri="{FF2B5EF4-FFF2-40B4-BE49-F238E27FC236}">
                <a16:creationId xmlns:a16="http://schemas.microsoft.com/office/drawing/2014/main" id="{7B57B711-02A7-5F1F-2460-B117BBB36E3E}"/>
              </a:ext>
            </a:extLst>
          </p:cNvPr>
          <p:cNvSpPr txBox="1"/>
          <p:nvPr/>
        </p:nvSpPr>
        <p:spPr>
          <a:xfrm>
            <a:off x="720000" y="4832385"/>
            <a:ext cx="5088565" cy="1666867"/>
          </a:xfrm>
          <a:prstGeom prst="rect">
            <a:avLst/>
          </a:prstGeom>
          <a:noFill/>
        </p:spPr>
        <p:txBody>
          <a:bodyPr wrap="square" lIns="0" tIns="0">
            <a:spAutoFit/>
          </a:bodyPr>
          <a:lstStyle/>
          <a:p>
            <a:r>
              <a:rPr lang="de-DE" sz="1730" dirty="0"/>
              <a:t>Media Tenor International</a:t>
            </a:r>
          </a:p>
          <a:p>
            <a:r>
              <a:rPr lang="de-DE" sz="1730" dirty="0"/>
              <a:t>Roland Schatz</a:t>
            </a:r>
          </a:p>
          <a:p>
            <a:r>
              <a:rPr lang="de-DE" sz="1730" dirty="0" err="1"/>
              <a:t>Lüssirainstrasse</a:t>
            </a:r>
            <a:r>
              <a:rPr lang="de-DE" sz="1730" dirty="0"/>
              <a:t> 96</a:t>
            </a:r>
          </a:p>
          <a:p>
            <a:r>
              <a:rPr lang="de-DE" sz="1730" dirty="0"/>
              <a:t>CH – 6300 Zug</a:t>
            </a:r>
          </a:p>
          <a:p>
            <a:r>
              <a:rPr lang="de-DE" sz="1730" dirty="0">
                <a:hlinkClick r:id="rId3"/>
              </a:rPr>
              <a:t>r.schatz@mediatenor.com</a:t>
            </a:r>
            <a:endParaRPr lang="de-DE" sz="1730" dirty="0"/>
          </a:p>
          <a:p>
            <a:r>
              <a:rPr lang="de-DE" sz="1730" dirty="0"/>
              <a:t>Tel.: +49 151 237 19 786</a:t>
            </a:r>
          </a:p>
        </p:txBody>
      </p:sp>
      <p:sp>
        <p:nvSpPr>
          <p:cNvPr id="12" name="Titel 1">
            <a:extLst>
              <a:ext uri="{FF2B5EF4-FFF2-40B4-BE49-F238E27FC236}">
                <a16:creationId xmlns:a16="http://schemas.microsoft.com/office/drawing/2014/main" id="{B71E1C7D-52EE-951F-2AE2-99DB40CBCB8C}"/>
              </a:ext>
            </a:extLst>
          </p:cNvPr>
          <p:cNvSpPr>
            <a:spLocks noGrp="1"/>
          </p:cNvSpPr>
          <p:nvPr>
            <p:ph type="title"/>
          </p:nvPr>
        </p:nvSpPr>
        <p:spPr>
          <a:xfrm>
            <a:off x="720000" y="816001"/>
            <a:ext cx="9183408" cy="675180"/>
          </a:xfrm>
        </p:spPr>
        <p:txBody>
          <a:bodyPr vert="horz" lIns="0" tIns="0" rIns="0" bIns="45720" rtlCol="0" anchor="t" anchorCtr="0">
            <a:normAutofit/>
          </a:bodyPr>
          <a:lstStyle/>
          <a:p>
            <a:pPr algn="l"/>
            <a:r>
              <a:rPr lang="de-DE" sz="3200" b="1" dirty="0"/>
              <a:t>Background</a:t>
            </a:r>
          </a:p>
        </p:txBody>
      </p:sp>
      <p:sp>
        <p:nvSpPr>
          <p:cNvPr id="14" name="Textfeld 13">
            <a:extLst>
              <a:ext uri="{FF2B5EF4-FFF2-40B4-BE49-F238E27FC236}">
                <a16:creationId xmlns:a16="http://schemas.microsoft.com/office/drawing/2014/main" id="{B82BD027-2026-AABE-9B1F-7891906FFBA4}"/>
              </a:ext>
            </a:extLst>
          </p:cNvPr>
          <p:cNvSpPr txBox="1"/>
          <p:nvPr/>
        </p:nvSpPr>
        <p:spPr>
          <a:xfrm>
            <a:off x="4175787" y="5445224"/>
            <a:ext cx="7296811" cy="1277273"/>
          </a:xfrm>
          <a:prstGeom prst="rect">
            <a:avLst/>
          </a:prstGeom>
          <a:noFill/>
        </p:spPr>
        <p:txBody>
          <a:bodyPr wrap="square" lIns="0" tIns="0">
            <a:spAutoFit/>
          </a:bodyPr>
          <a:lstStyle/>
          <a:p>
            <a:r>
              <a:rPr lang="en-US" sz="1600" kern="100" dirty="0">
                <a:latin typeface="Calibri" panose="020F0502020204030204" pitchFamily="34" charset="0"/>
                <a:ea typeface="Calibri" panose="020F0502020204030204" pitchFamily="34" charset="0"/>
                <a:cs typeface="Calibri" panose="020F0502020204030204" pitchFamily="34" charset="0"/>
              </a:rPr>
              <a:t>Media Tenor has been publishing analyses of US presidential election campaigns since 2000. These have been published in reports by the Shorenstein Center at the Harvard Kennedy School. Media </a:t>
            </a:r>
            <a:r>
              <a:rPr lang="en-US" sz="1600" kern="100" dirty="0" err="1">
                <a:latin typeface="Calibri" panose="020F0502020204030204" pitchFamily="34" charset="0"/>
                <a:ea typeface="Calibri" panose="020F0502020204030204" pitchFamily="34" charset="0"/>
                <a:cs typeface="Calibri" panose="020F0502020204030204" pitchFamily="34" charset="0"/>
              </a:rPr>
              <a:t>organisations</a:t>
            </a:r>
            <a:r>
              <a:rPr lang="en-US" sz="1600" kern="100" dirty="0">
                <a:latin typeface="Calibri" panose="020F0502020204030204" pitchFamily="34" charset="0"/>
                <a:ea typeface="Calibri" panose="020F0502020204030204" pitchFamily="34" charset="0"/>
                <a:cs typeface="Calibri" panose="020F0502020204030204" pitchFamily="34" charset="0"/>
              </a:rPr>
              <a:t> such as the BBC, </a:t>
            </a:r>
            <a:r>
              <a:rPr lang="en-US" sz="1600" kern="100" dirty="0" err="1">
                <a:latin typeface="Calibri" panose="020F0502020204030204" pitchFamily="34" charset="0"/>
                <a:ea typeface="Calibri" panose="020F0502020204030204" pitchFamily="34" charset="0"/>
                <a:cs typeface="Calibri" panose="020F0502020204030204" pitchFamily="34" charset="0"/>
              </a:rPr>
              <a:t>CzechTV</a:t>
            </a:r>
            <a:r>
              <a:rPr lang="en-US" sz="1600" kern="100" dirty="0">
                <a:latin typeface="Calibri" panose="020F0502020204030204" pitchFamily="34" charset="0"/>
                <a:ea typeface="Calibri" panose="020F0502020204030204" pitchFamily="34" charset="0"/>
                <a:cs typeface="Calibri" panose="020F0502020204030204" pitchFamily="34" charset="0"/>
              </a:rPr>
              <a:t> and SABC have been using Media Tenor’s analyses for decades. The studies are available free of charge at www.mediatenor.com.</a:t>
            </a:r>
            <a:endParaRPr lang="de-DE" sz="1600" kern="100" dirty="0">
              <a:latin typeface="Calibri" panose="020F0502020204030204" pitchFamily="34" charset="0"/>
              <a:ea typeface="Calibri" panose="020F0502020204030204" pitchFamily="34" charset="0"/>
              <a:cs typeface="Calibri" panose="020F0502020204030204" pitchFamily="34" charset="0"/>
            </a:endParaRPr>
          </a:p>
        </p:txBody>
      </p:sp>
      <p:pic>
        <p:nvPicPr>
          <p:cNvPr id="15" name="Grafik 14">
            <a:extLst>
              <a:ext uri="{FF2B5EF4-FFF2-40B4-BE49-F238E27FC236}">
                <a16:creationId xmlns:a16="http://schemas.microsoft.com/office/drawing/2014/main" id="{4EDE646D-2A8F-8A12-62FA-D0101C23C3A1}"/>
              </a:ext>
            </a:extLst>
          </p:cNvPr>
          <p:cNvPicPr>
            <a:picLocks noChangeAspect="1"/>
          </p:cNvPicPr>
          <p:nvPr/>
        </p:nvPicPr>
        <p:blipFill rotWithShape="1">
          <a:blip r:embed="rId4">
            <a:extLst>
              <a:ext uri="{28A0092B-C50C-407E-A947-70E740481C1C}">
                <a14:useLocalDpi xmlns:a14="http://schemas.microsoft.com/office/drawing/2010/main" val="0"/>
              </a:ext>
            </a:extLst>
          </a:blip>
          <a:srcRect l="4488" t="2401" r="28233" b="71569"/>
          <a:stretch/>
        </p:blipFill>
        <p:spPr>
          <a:xfrm>
            <a:off x="3695733" y="1508787"/>
            <a:ext cx="8076296" cy="4416491"/>
          </a:xfrm>
          <a:prstGeom prst="rect">
            <a:avLst/>
          </a:prstGeom>
        </p:spPr>
      </p:pic>
      <p:sp>
        <p:nvSpPr>
          <p:cNvPr id="16" name="Textfeld 15">
            <a:extLst>
              <a:ext uri="{FF2B5EF4-FFF2-40B4-BE49-F238E27FC236}">
                <a16:creationId xmlns:a16="http://schemas.microsoft.com/office/drawing/2014/main" id="{00F1B626-C46F-7235-29B7-0D2EDDA070CE}"/>
              </a:ext>
            </a:extLst>
          </p:cNvPr>
          <p:cNvSpPr txBox="1"/>
          <p:nvPr/>
        </p:nvSpPr>
        <p:spPr>
          <a:xfrm>
            <a:off x="720000" y="1797785"/>
            <a:ext cx="3263765" cy="2529603"/>
          </a:xfrm>
          <a:prstGeom prst="rect">
            <a:avLst/>
          </a:prstGeom>
          <a:noFill/>
        </p:spPr>
        <p:txBody>
          <a:bodyPr wrap="square" lIns="0" tIns="0">
            <a:spAutoFit/>
          </a:bodyPr>
          <a:lstStyle/>
          <a:p>
            <a:r>
              <a:rPr lang="en-US" sz="1467" kern="100" dirty="0">
                <a:latin typeface="Calibri" panose="020F0502020204030204" pitchFamily="34" charset="0"/>
                <a:ea typeface="Calibri" panose="020F0502020204030204" pitchFamily="34" charset="0"/>
                <a:cs typeface="Calibri" panose="020F0502020204030204" pitchFamily="34" charset="0"/>
              </a:rPr>
              <a:t>Roland Schatz is a fifth-generation journalist. As founder and CEO of Media Tenor International, he served as Senior Advisor to UN Director-General Michael Moller from 2013 to 2019, and in the same capacity to Mafalda Duarte, Head of the World Bank’s Climate Investment Fund, from 2019 to 2020. In 2020, Pope Francis appointed him to his Covid Commission to report via weekly newsletters in 10 languages.</a:t>
            </a:r>
            <a:endParaRPr lang="de-DE" sz="1467" kern="100" dirty="0">
              <a:latin typeface="Calibri" panose="020F0502020204030204" pitchFamily="34" charset="0"/>
              <a:ea typeface="Calibri" panose="020F0502020204030204" pitchFamily="34" charset="0"/>
              <a:cs typeface="Calibri" panose="020F0502020204030204" pitchFamily="34" charset="0"/>
            </a:endParaRPr>
          </a:p>
        </p:txBody>
      </p:sp>
      <p:pic>
        <p:nvPicPr>
          <p:cNvPr id="8" name="Grafik 7">
            <a:extLst>
              <a:ext uri="{FF2B5EF4-FFF2-40B4-BE49-F238E27FC236}">
                <a16:creationId xmlns:a16="http://schemas.microsoft.com/office/drawing/2014/main" id="{83042660-3A39-4EEC-AAE0-D2DCEF927F0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447" t="8000" r="2457" b="38800"/>
          <a:stretch/>
        </p:blipFill>
        <p:spPr>
          <a:xfrm>
            <a:off x="10367797" y="111265"/>
            <a:ext cx="1824203" cy="729681"/>
          </a:xfrm>
          <a:prstGeom prst="rect">
            <a:avLst/>
          </a:prstGeom>
        </p:spPr>
      </p:pic>
    </p:spTree>
    <p:extLst>
      <p:ext uri="{BB962C8B-B14F-4D97-AF65-F5344CB8AC3E}">
        <p14:creationId xmlns:p14="http://schemas.microsoft.com/office/powerpoint/2010/main" val="274057120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1529</Words>
  <Application>Microsoft Office PowerPoint</Application>
  <DocSecurity>0</DocSecurity>
  <PresentationFormat>Breitbild</PresentationFormat>
  <Paragraphs>103</Paragraphs>
  <Slides>16</Slides>
  <Notes>14</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Arial</vt:lpstr>
      <vt:lpstr>Calibri</vt:lpstr>
      <vt:lpstr>Calibri Light</vt:lpstr>
      <vt:lpstr>Office</vt:lpstr>
      <vt:lpstr>Media analysis suggests that the cost of living will be a decisive factor in the upcoming midterm elections.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Method</vt:lpstr>
      <vt:lpstr>Background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Roland Schatz</cp:lastModifiedBy>
  <cp:revision>20</cp:revision>
  <dcterms:created xsi:type="dcterms:W3CDTF">2026-10-27T11:36:15Z</dcterms:created>
  <dcterms:modified xsi:type="dcterms:W3CDTF">2026-10-28T10:38:22Z</dcterms:modified>
</cp:coreProperties>
</file>